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256" r:id="rId2"/>
    <p:sldId id="458" r:id="rId3"/>
    <p:sldId id="455" r:id="rId4"/>
    <p:sldId id="465" r:id="rId5"/>
    <p:sldId id="263" r:id="rId6"/>
    <p:sldId id="463" r:id="rId7"/>
    <p:sldId id="442" r:id="rId8"/>
    <p:sldId id="274" r:id="rId9"/>
    <p:sldId id="275" r:id="rId10"/>
    <p:sldId id="446" r:id="rId11"/>
    <p:sldId id="444" r:id="rId12"/>
    <p:sldId id="445" r:id="rId13"/>
    <p:sldId id="448" r:id="rId14"/>
    <p:sldId id="462" r:id="rId15"/>
    <p:sldId id="451" r:id="rId16"/>
    <p:sldId id="267" r:id="rId17"/>
    <p:sldId id="266" r:id="rId18"/>
    <p:sldId id="268" r:id="rId19"/>
    <p:sldId id="452" r:id="rId20"/>
    <p:sldId id="264" r:id="rId21"/>
    <p:sldId id="270" r:id="rId22"/>
    <p:sldId id="260" r:id="rId23"/>
    <p:sldId id="467" r:id="rId24"/>
    <p:sldId id="454" r:id="rId25"/>
    <p:sldId id="45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B1C311-2F78-2F5F-2A2D-E2ADD9924A52}" v="14" dt="2025-05-15T05:40:36.3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0D23C6-2327-4EA3-8B84-5C6E374691F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42D612A-D55A-4C62-92C7-587352B2932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solidFill>
                <a:srgbClr val="000000"/>
              </a:solidFill>
              <a:latin typeface="Times New Roman"/>
              <a:ea typeface="Calibri"/>
              <a:cs typeface="Calibri"/>
            </a:rPr>
            <a:t>Students Learn Better</a:t>
          </a:r>
          <a:endParaRPr lang="en-US" b="0" i="0">
            <a:solidFill>
              <a:srgbClr val="444444"/>
            </a:solidFill>
            <a:latin typeface="Times New Roman"/>
            <a:ea typeface="Calibri"/>
            <a:cs typeface="Calibri"/>
          </a:endParaRPr>
        </a:p>
      </dgm:t>
    </dgm:pt>
    <dgm:pt modelId="{00DBDC68-77F9-40C0-A5C7-78C32E823782}" type="parTrans" cxnId="{B62B200F-8A47-4865-9B88-B5E07BAD61F6}">
      <dgm:prSet/>
      <dgm:spPr/>
      <dgm:t>
        <a:bodyPr/>
        <a:lstStyle/>
        <a:p>
          <a:endParaRPr lang="en-US"/>
        </a:p>
      </dgm:t>
    </dgm:pt>
    <dgm:pt modelId="{A40F781D-F3DD-4125-8214-075EEE5B9624}" type="sibTrans" cxnId="{B62B200F-8A47-4865-9B88-B5E07BAD61F6}">
      <dgm:prSet/>
      <dgm:spPr/>
      <dgm:t>
        <a:bodyPr/>
        <a:lstStyle/>
        <a:p>
          <a:endParaRPr lang="en-US"/>
        </a:p>
      </dgm:t>
    </dgm:pt>
    <dgm:pt modelId="{509B59DC-B289-4D1F-A41E-8F371C1DF91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solidFill>
                <a:srgbClr val="000000"/>
              </a:solidFill>
              <a:latin typeface="Times New Roman"/>
              <a:ea typeface="Calibri"/>
              <a:cs typeface="Calibri"/>
            </a:rPr>
            <a:t>Saves Money</a:t>
          </a:r>
        </a:p>
      </dgm:t>
    </dgm:pt>
    <dgm:pt modelId="{EC15C0AB-B01B-467A-B6BF-E4154CFDA9B7}" type="parTrans" cxnId="{A62D3A41-8E92-45E2-95AE-63378EC98F31}">
      <dgm:prSet/>
      <dgm:spPr/>
      <dgm:t>
        <a:bodyPr/>
        <a:lstStyle/>
        <a:p>
          <a:endParaRPr lang="en-US"/>
        </a:p>
      </dgm:t>
    </dgm:pt>
    <dgm:pt modelId="{5B0B815B-D796-448B-9C7F-B13A647A5C4D}" type="sibTrans" cxnId="{A62D3A41-8E92-45E2-95AE-63378EC98F31}">
      <dgm:prSet/>
      <dgm:spPr/>
      <dgm:t>
        <a:bodyPr/>
        <a:lstStyle/>
        <a:p>
          <a:endParaRPr lang="en-US"/>
        </a:p>
      </dgm:t>
    </dgm:pt>
    <dgm:pt modelId="{5DC7A7EA-A116-4C90-828E-E8871804337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solidFill>
                <a:srgbClr val="000000"/>
              </a:solidFill>
              <a:latin typeface="Times New Roman"/>
              <a:ea typeface="Calibri"/>
              <a:cs typeface="Calibri"/>
            </a:rPr>
            <a:t>Fairness for All</a:t>
          </a:r>
          <a:endParaRPr lang="en-US" b="0" i="0">
            <a:solidFill>
              <a:srgbClr val="444444"/>
            </a:solidFill>
            <a:latin typeface="Times New Roman"/>
            <a:ea typeface="Calibri"/>
            <a:cs typeface="Calibri"/>
          </a:endParaRPr>
        </a:p>
      </dgm:t>
    </dgm:pt>
    <dgm:pt modelId="{AB9E7011-9C19-43FF-BC5E-B55F2367BDEE}" type="parTrans" cxnId="{AA4ACC32-F916-4CEB-949A-458D1E57EFA3}">
      <dgm:prSet/>
      <dgm:spPr/>
      <dgm:t>
        <a:bodyPr/>
        <a:lstStyle/>
        <a:p>
          <a:endParaRPr lang="en-US"/>
        </a:p>
      </dgm:t>
    </dgm:pt>
    <dgm:pt modelId="{C4F6F1E1-A1C1-4FF0-8F6C-E7D840897A20}" type="sibTrans" cxnId="{AA4ACC32-F916-4CEB-949A-458D1E57EFA3}">
      <dgm:prSet/>
      <dgm:spPr/>
      <dgm:t>
        <a:bodyPr/>
        <a:lstStyle/>
        <a:p>
          <a:endParaRPr lang="en-US"/>
        </a:p>
      </dgm:t>
    </dgm:pt>
    <dgm:pt modelId="{17A93558-E6FE-4F9D-A747-5CEC14FC812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solidFill>
                <a:srgbClr val="000000"/>
              </a:solidFill>
              <a:latin typeface="Times New Roman"/>
              <a:ea typeface="Calibri"/>
              <a:cs typeface="Calibri"/>
            </a:rPr>
            <a:t>Plan Ahead</a:t>
          </a:r>
          <a:endParaRPr lang="en-US" b="0" i="0">
            <a:solidFill>
              <a:srgbClr val="444444"/>
            </a:solidFill>
            <a:latin typeface="Times New Roman"/>
            <a:ea typeface="Calibri"/>
            <a:cs typeface="Calibri"/>
          </a:endParaRPr>
        </a:p>
      </dgm:t>
    </dgm:pt>
    <dgm:pt modelId="{E4300E0A-B5A8-43D0-A4AF-8AA288BB9CB0}" type="parTrans" cxnId="{68B6BD91-E28B-4DB6-97A2-0D369E5AEC81}">
      <dgm:prSet/>
      <dgm:spPr/>
      <dgm:t>
        <a:bodyPr/>
        <a:lstStyle/>
        <a:p>
          <a:endParaRPr lang="en-US"/>
        </a:p>
      </dgm:t>
    </dgm:pt>
    <dgm:pt modelId="{F25C639E-5A2D-46A2-9F2B-08A58CE3A7A7}" type="sibTrans" cxnId="{68B6BD91-E28B-4DB6-97A2-0D369E5AEC81}">
      <dgm:prSet/>
      <dgm:spPr/>
      <dgm:t>
        <a:bodyPr/>
        <a:lstStyle/>
        <a:p>
          <a:endParaRPr lang="en-US"/>
        </a:p>
      </dgm:t>
    </dgm:pt>
    <dgm:pt modelId="{88502F67-7FAB-494D-A0DA-5CEB4D41C62D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solidFill>
                <a:srgbClr val="000000"/>
              </a:solidFill>
              <a:latin typeface="Times New Roman"/>
              <a:ea typeface="Calibri"/>
              <a:cs typeface="Calibri"/>
            </a:rPr>
            <a:t>Better Decisions</a:t>
          </a:r>
          <a:endParaRPr lang="en-US" b="0" i="0">
            <a:solidFill>
              <a:srgbClr val="444444"/>
            </a:solidFill>
            <a:latin typeface="Times New Roman"/>
            <a:ea typeface="Calibri"/>
            <a:cs typeface="Calibri"/>
          </a:endParaRPr>
        </a:p>
      </dgm:t>
    </dgm:pt>
    <dgm:pt modelId="{A9D833A0-66B4-47B0-8659-E9DFC88D6C84}" type="parTrans" cxnId="{91CEBBF0-4727-4C6F-9104-55B46D5A9F40}">
      <dgm:prSet/>
      <dgm:spPr/>
    </dgm:pt>
    <dgm:pt modelId="{21E3818E-F35B-46AA-A2E4-8760D1BE5B52}" type="sibTrans" cxnId="{91CEBBF0-4727-4C6F-9104-55B46D5A9F40}">
      <dgm:prSet/>
      <dgm:spPr/>
    </dgm:pt>
    <dgm:pt modelId="{3C9D3F56-54ED-4AE7-B42F-E1E174B855A6}" type="pres">
      <dgm:prSet presAssocID="{060D23C6-2327-4EA3-8B84-5C6E374691F6}" presName="root" presStyleCnt="0">
        <dgm:presLayoutVars>
          <dgm:dir/>
          <dgm:resizeHandles val="exact"/>
        </dgm:presLayoutVars>
      </dgm:prSet>
      <dgm:spPr/>
    </dgm:pt>
    <dgm:pt modelId="{96BFC4E2-6BA3-43F5-8E4E-1AF96B1D306E}" type="pres">
      <dgm:prSet presAssocID="{442D612A-D55A-4C62-92C7-587352B29325}" presName="compNode" presStyleCnt="0"/>
      <dgm:spPr/>
    </dgm:pt>
    <dgm:pt modelId="{EA55FF02-BC4C-4AB3-9AB4-E6C94B609B48}" type="pres">
      <dgm:prSet presAssocID="{442D612A-D55A-4C62-92C7-587352B29325}" presName="iconBgRect" presStyleLbl="bgShp" presStyleIdx="0" presStyleCnt="5"/>
      <dgm:spPr/>
    </dgm:pt>
    <dgm:pt modelId="{E3D264DC-9D80-4688-A9AD-CA24540CE463}" type="pres">
      <dgm:prSet presAssocID="{442D612A-D55A-4C62-92C7-587352B2932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DAA1B253-C348-4EB8-9AE0-E0FC7BC054BF}" type="pres">
      <dgm:prSet presAssocID="{442D612A-D55A-4C62-92C7-587352B29325}" presName="spaceRect" presStyleCnt="0"/>
      <dgm:spPr/>
    </dgm:pt>
    <dgm:pt modelId="{8094E6C3-747C-409E-A170-7FF7FFBBA535}" type="pres">
      <dgm:prSet presAssocID="{442D612A-D55A-4C62-92C7-587352B29325}" presName="textRect" presStyleLbl="revTx" presStyleIdx="0" presStyleCnt="5">
        <dgm:presLayoutVars>
          <dgm:chMax val="1"/>
          <dgm:chPref val="1"/>
        </dgm:presLayoutVars>
      </dgm:prSet>
      <dgm:spPr/>
    </dgm:pt>
    <dgm:pt modelId="{236756A9-C424-406C-8778-3F1B32526241}" type="pres">
      <dgm:prSet presAssocID="{A40F781D-F3DD-4125-8214-075EEE5B9624}" presName="sibTrans" presStyleCnt="0"/>
      <dgm:spPr/>
    </dgm:pt>
    <dgm:pt modelId="{2DA2501F-917A-432D-86D6-5C2E9FD738A7}" type="pres">
      <dgm:prSet presAssocID="{509B59DC-B289-4D1F-A41E-8F371C1DF91A}" presName="compNode" presStyleCnt="0"/>
      <dgm:spPr/>
    </dgm:pt>
    <dgm:pt modelId="{B5B4C61A-CF65-4819-BE80-A889F07E02E7}" type="pres">
      <dgm:prSet presAssocID="{509B59DC-B289-4D1F-A41E-8F371C1DF91A}" presName="iconBgRect" presStyleLbl="bgShp" presStyleIdx="1" presStyleCnt="5"/>
      <dgm:spPr/>
    </dgm:pt>
    <dgm:pt modelId="{39914DD8-66ED-4EBD-B9F2-9F52250A8FA3}" type="pres">
      <dgm:prSet presAssocID="{509B59DC-B289-4D1F-A41E-8F371C1DF91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9644DE8B-3463-47D8-BEC5-7B05AA17A9C3}" type="pres">
      <dgm:prSet presAssocID="{509B59DC-B289-4D1F-A41E-8F371C1DF91A}" presName="spaceRect" presStyleCnt="0"/>
      <dgm:spPr/>
    </dgm:pt>
    <dgm:pt modelId="{7823C8BC-3E74-4CDB-9766-A78181A7740A}" type="pres">
      <dgm:prSet presAssocID="{509B59DC-B289-4D1F-A41E-8F371C1DF91A}" presName="textRect" presStyleLbl="revTx" presStyleIdx="1" presStyleCnt="5">
        <dgm:presLayoutVars>
          <dgm:chMax val="1"/>
          <dgm:chPref val="1"/>
        </dgm:presLayoutVars>
      </dgm:prSet>
      <dgm:spPr/>
    </dgm:pt>
    <dgm:pt modelId="{1F2BC9AC-2EAF-46CF-9399-71A0A4831857}" type="pres">
      <dgm:prSet presAssocID="{5B0B815B-D796-448B-9C7F-B13A647A5C4D}" presName="sibTrans" presStyleCnt="0"/>
      <dgm:spPr/>
    </dgm:pt>
    <dgm:pt modelId="{513C8E3E-B304-4C86-87A6-626CFDF27A7C}" type="pres">
      <dgm:prSet presAssocID="{5DC7A7EA-A116-4C90-828E-E88718043379}" presName="compNode" presStyleCnt="0"/>
      <dgm:spPr/>
    </dgm:pt>
    <dgm:pt modelId="{D148F403-5E34-4195-9A77-41EBDA30DCEF}" type="pres">
      <dgm:prSet presAssocID="{5DC7A7EA-A116-4C90-828E-E88718043379}" presName="iconBgRect" presStyleLbl="bgShp" presStyleIdx="2" presStyleCnt="5"/>
      <dgm:spPr/>
    </dgm:pt>
    <dgm:pt modelId="{561D9731-B17C-43D8-8CE1-08C91A886272}" type="pres">
      <dgm:prSet presAssocID="{5DC7A7EA-A116-4C90-828E-E8871804337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B2AB0DAF-ABBC-47C4-86C6-66614A7B73CC}" type="pres">
      <dgm:prSet presAssocID="{5DC7A7EA-A116-4C90-828E-E88718043379}" presName="spaceRect" presStyleCnt="0"/>
      <dgm:spPr/>
    </dgm:pt>
    <dgm:pt modelId="{9966F4EB-C714-4C32-98AD-A0A271D53C07}" type="pres">
      <dgm:prSet presAssocID="{5DC7A7EA-A116-4C90-828E-E88718043379}" presName="textRect" presStyleLbl="revTx" presStyleIdx="2" presStyleCnt="5">
        <dgm:presLayoutVars>
          <dgm:chMax val="1"/>
          <dgm:chPref val="1"/>
        </dgm:presLayoutVars>
      </dgm:prSet>
      <dgm:spPr/>
    </dgm:pt>
    <dgm:pt modelId="{8F3D5482-97F5-4230-9907-2F7BD0F0F52A}" type="pres">
      <dgm:prSet presAssocID="{C4F6F1E1-A1C1-4FF0-8F6C-E7D840897A20}" presName="sibTrans" presStyleCnt="0"/>
      <dgm:spPr/>
    </dgm:pt>
    <dgm:pt modelId="{92A374CA-D24A-458C-9CC1-078076BBF08D}" type="pres">
      <dgm:prSet presAssocID="{88502F67-7FAB-494D-A0DA-5CEB4D41C62D}" presName="compNode" presStyleCnt="0"/>
      <dgm:spPr/>
    </dgm:pt>
    <dgm:pt modelId="{DE4CA9C5-D78D-4A0B-8794-5CBCC9F46795}" type="pres">
      <dgm:prSet presAssocID="{88502F67-7FAB-494D-A0DA-5CEB4D41C62D}" presName="iconBgRect" presStyleLbl="bgShp" presStyleIdx="3" presStyleCnt="5"/>
      <dgm:spPr/>
    </dgm:pt>
    <dgm:pt modelId="{AF8DCD54-FCA2-4B44-A073-F994E3056FB0}" type="pres">
      <dgm:prSet presAssocID="{88502F67-7FAB-494D-A0DA-5CEB4D41C62D}" presName="iconRect" presStyleLbl="node1" presStyleIdx="3" presStyleCnt="5"/>
      <dgm:spPr/>
    </dgm:pt>
    <dgm:pt modelId="{3461C644-2A30-466C-A6B4-E63DEEE8F5D2}" type="pres">
      <dgm:prSet presAssocID="{88502F67-7FAB-494D-A0DA-5CEB4D41C62D}" presName="spaceRect" presStyleCnt="0"/>
      <dgm:spPr/>
    </dgm:pt>
    <dgm:pt modelId="{F0398ABA-7D62-44AE-AD00-F43A73C896F6}" type="pres">
      <dgm:prSet presAssocID="{88502F67-7FAB-494D-A0DA-5CEB4D41C62D}" presName="textRect" presStyleLbl="revTx" presStyleIdx="3" presStyleCnt="5">
        <dgm:presLayoutVars>
          <dgm:chMax val="1"/>
          <dgm:chPref val="1"/>
        </dgm:presLayoutVars>
      </dgm:prSet>
      <dgm:spPr/>
    </dgm:pt>
    <dgm:pt modelId="{012B93F9-B465-41B5-A684-C25F14A98641}" type="pres">
      <dgm:prSet presAssocID="{21E3818E-F35B-46AA-A2E4-8760D1BE5B52}" presName="sibTrans" presStyleCnt="0"/>
      <dgm:spPr/>
    </dgm:pt>
    <dgm:pt modelId="{619C5584-13D9-4AB4-927B-FB2F17C32FA5}" type="pres">
      <dgm:prSet presAssocID="{17A93558-E6FE-4F9D-A747-5CEC14FC812F}" presName="compNode" presStyleCnt="0"/>
      <dgm:spPr/>
    </dgm:pt>
    <dgm:pt modelId="{74039CAA-5C6F-4E08-ADCD-ADE4FC4907EE}" type="pres">
      <dgm:prSet presAssocID="{17A93558-E6FE-4F9D-A747-5CEC14FC812F}" presName="iconBgRect" presStyleLbl="bgShp" presStyleIdx="4" presStyleCnt="5"/>
      <dgm:spPr/>
    </dgm:pt>
    <dgm:pt modelId="{7A6737E3-68BB-442A-9B0D-31E47C270428}" type="pres">
      <dgm:prSet presAssocID="{17A93558-E6FE-4F9D-A747-5CEC14FC812F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BD87A4A-5107-402F-8858-5FA1FF484D5A}" type="pres">
      <dgm:prSet presAssocID="{17A93558-E6FE-4F9D-A747-5CEC14FC812F}" presName="spaceRect" presStyleCnt="0"/>
      <dgm:spPr/>
    </dgm:pt>
    <dgm:pt modelId="{72B56A59-F0C2-4CF9-8A4C-97036909550A}" type="pres">
      <dgm:prSet presAssocID="{17A93558-E6FE-4F9D-A747-5CEC14FC812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62B200F-8A47-4865-9B88-B5E07BAD61F6}" srcId="{060D23C6-2327-4EA3-8B84-5C6E374691F6}" destId="{442D612A-D55A-4C62-92C7-587352B29325}" srcOrd="0" destOrd="0" parTransId="{00DBDC68-77F9-40C0-A5C7-78C32E823782}" sibTransId="{A40F781D-F3DD-4125-8214-075EEE5B9624}"/>
    <dgm:cxn modelId="{51E3AB2C-576A-4A55-9468-EA31F90486A1}" type="presOf" srcId="{88502F67-7FAB-494D-A0DA-5CEB4D41C62D}" destId="{F0398ABA-7D62-44AE-AD00-F43A73C896F6}" srcOrd="0" destOrd="0" presId="urn:microsoft.com/office/officeart/2018/5/layout/IconCircleLabelList"/>
    <dgm:cxn modelId="{AA4ACC32-F916-4CEB-949A-458D1E57EFA3}" srcId="{060D23C6-2327-4EA3-8B84-5C6E374691F6}" destId="{5DC7A7EA-A116-4C90-828E-E88718043379}" srcOrd="2" destOrd="0" parTransId="{AB9E7011-9C19-43FF-BC5E-B55F2367BDEE}" sibTransId="{C4F6F1E1-A1C1-4FF0-8F6C-E7D840897A20}"/>
    <dgm:cxn modelId="{A62D3A41-8E92-45E2-95AE-63378EC98F31}" srcId="{060D23C6-2327-4EA3-8B84-5C6E374691F6}" destId="{509B59DC-B289-4D1F-A41E-8F371C1DF91A}" srcOrd="1" destOrd="0" parTransId="{EC15C0AB-B01B-467A-B6BF-E4154CFDA9B7}" sibTransId="{5B0B815B-D796-448B-9C7F-B13A647A5C4D}"/>
    <dgm:cxn modelId="{CFCF8368-51D7-4535-A388-7146645DCB0F}" type="presOf" srcId="{442D612A-D55A-4C62-92C7-587352B29325}" destId="{8094E6C3-747C-409E-A170-7FF7FFBBA535}" srcOrd="0" destOrd="0" presId="urn:microsoft.com/office/officeart/2018/5/layout/IconCircleLabelList"/>
    <dgm:cxn modelId="{A6792450-D38F-456B-A62D-6DF9D382B227}" type="presOf" srcId="{17A93558-E6FE-4F9D-A747-5CEC14FC812F}" destId="{72B56A59-F0C2-4CF9-8A4C-97036909550A}" srcOrd="0" destOrd="0" presId="urn:microsoft.com/office/officeart/2018/5/layout/IconCircleLabelList"/>
    <dgm:cxn modelId="{12AD2386-E20B-4169-82C6-CED27EF23B48}" type="presOf" srcId="{060D23C6-2327-4EA3-8B84-5C6E374691F6}" destId="{3C9D3F56-54ED-4AE7-B42F-E1E174B855A6}" srcOrd="0" destOrd="0" presId="urn:microsoft.com/office/officeart/2018/5/layout/IconCircleLabelList"/>
    <dgm:cxn modelId="{68B6BD91-E28B-4DB6-97A2-0D369E5AEC81}" srcId="{060D23C6-2327-4EA3-8B84-5C6E374691F6}" destId="{17A93558-E6FE-4F9D-A747-5CEC14FC812F}" srcOrd="4" destOrd="0" parTransId="{E4300E0A-B5A8-43D0-A4AF-8AA288BB9CB0}" sibTransId="{F25C639E-5A2D-46A2-9F2B-08A58CE3A7A7}"/>
    <dgm:cxn modelId="{5142D8B7-0D54-44BD-814E-62E277EF504A}" type="presOf" srcId="{5DC7A7EA-A116-4C90-828E-E88718043379}" destId="{9966F4EB-C714-4C32-98AD-A0A271D53C07}" srcOrd="0" destOrd="0" presId="urn:microsoft.com/office/officeart/2018/5/layout/IconCircleLabelList"/>
    <dgm:cxn modelId="{7FEE43DD-58AE-4EDD-B116-432CF1E9442D}" type="presOf" srcId="{509B59DC-B289-4D1F-A41E-8F371C1DF91A}" destId="{7823C8BC-3E74-4CDB-9766-A78181A7740A}" srcOrd="0" destOrd="0" presId="urn:microsoft.com/office/officeart/2018/5/layout/IconCircleLabelList"/>
    <dgm:cxn modelId="{91CEBBF0-4727-4C6F-9104-55B46D5A9F40}" srcId="{060D23C6-2327-4EA3-8B84-5C6E374691F6}" destId="{88502F67-7FAB-494D-A0DA-5CEB4D41C62D}" srcOrd="3" destOrd="0" parTransId="{A9D833A0-66B4-47B0-8659-E9DFC88D6C84}" sibTransId="{21E3818E-F35B-46AA-A2E4-8760D1BE5B52}"/>
    <dgm:cxn modelId="{F72BF6A0-837D-4A28-AC85-246D2F702CFB}" type="presParOf" srcId="{3C9D3F56-54ED-4AE7-B42F-E1E174B855A6}" destId="{96BFC4E2-6BA3-43F5-8E4E-1AF96B1D306E}" srcOrd="0" destOrd="0" presId="urn:microsoft.com/office/officeart/2018/5/layout/IconCircleLabelList"/>
    <dgm:cxn modelId="{2F815859-6C7D-4D19-B335-2AAFEF510004}" type="presParOf" srcId="{96BFC4E2-6BA3-43F5-8E4E-1AF96B1D306E}" destId="{EA55FF02-BC4C-4AB3-9AB4-E6C94B609B48}" srcOrd="0" destOrd="0" presId="urn:microsoft.com/office/officeart/2018/5/layout/IconCircleLabelList"/>
    <dgm:cxn modelId="{8590DA46-4093-4E2C-BE6F-2BD348E943A4}" type="presParOf" srcId="{96BFC4E2-6BA3-43F5-8E4E-1AF96B1D306E}" destId="{E3D264DC-9D80-4688-A9AD-CA24540CE463}" srcOrd="1" destOrd="0" presId="urn:microsoft.com/office/officeart/2018/5/layout/IconCircleLabelList"/>
    <dgm:cxn modelId="{93954880-CF4D-4A20-896F-17ACB7A4C8AB}" type="presParOf" srcId="{96BFC4E2-6BA3-43F5-8E4E-1AF96B1D306E}" destId="{DAA1B253-C348-4EB8-9AE0-E0FC7BC054BF}" srcOrd="2" destOrd="0" presId="urn:microsoft.com/office/officeart/2018/5/layout/IconCircleLabelList"/>
    <dgm:cxn modelId="{A1CEB9DD-9B95-488F-BC3C-BACB5D5EBAF6}" type="presParOf" srcId="{96BFC4E2-6BA3-43F5-8E4E-1AF96B1D306E}" destId="{8094E6C3-747C-409E-A170-7FF7FFBBA535}" srcOrd="3" destOrd="0" presId="urn:microsoft.com/office/officeart/2018/5/layout/IconCircleLabelList"/>
    <dgm:cxn modelId="{3B845D8A-2FD3-42F9-AE9B-3D39D4483A5C}" type="presParOf" srcId="{3C9D3F56-54ED-4AE7-B42F-E1E174B855A6}" destId="{236756A9-C424-406C-8778-3F1B32526241}" srcOrd="1" destOrd="0" presId="urn:microsoft.com/office/officeart/2018/5/layout/IconCircleLabelList"/>
    <dgm:cxn modelId="{C2407C2A-6C6C-4444-AA93-46EEFCAB3B58}" type="presParOf" srcId="{3C9D3F56-54ED-4AE7-B42F-E1E174B855A6}" destId="{2DA2501F-917A-432D-86D6-5C2E9FD738A7}" srcOrd="2" destOrd="0" presId="urn:microsoft.com/office/officeart/2018/5/layout/IconCircleLabelList"/>
    <dgm:cxn modelId="{2732A27C-C162-42BA-8598-B6BE98471B68}" type="presParOf" srcId="{2DA2501F-917A-432D-86D6-5C2E9FD738A7}" destId="{B5B4C61A-CF65-4819-BE80-A889F07E02E7}" srcOrd="0" destOrd="0" presId="urn:microsoft.com/office/officeart/2018/5/layout/IconCircleLabelList"/>
    <dgm:cxn modelId="{F4CD1796-D930-48B8-8471-07972A53E720}" type="presParOf" srcId="{2DA2501F-917A-432D-86D6-5C2E9FD738A7}" destId="{39914DD8-66ED-4EBD-B9F2-9F52250A8FA3}" srcOrd="1" destOrd="0" presId="urn:microsoft.com/office/officeart/2018/5/layout/IconCircleLabelList"/>
    <dgm:cxn modelId="{1627109B-B2C7-49D2-A9CA-C26D76E3ECE7}" type="presParOf" srcId="{2DA2501F-917A-432D-86D6-5C2E9FD738A7}" destId="{9644DE8B-3463-47D8-BEC5-7B05AA17A9C3}" srcOrd="2" destOrd="0" presId="urn:microsoft.com/office/officeart/2018/5/layout/IconCircleLabelList"/>
    <dgm:cxn modelId="{398D9172-31E7-4ACE-9FFE-3364C5F38D64}" type="presParOf" srcId="{2DA2501F-917A-432D-86D6-5C2E9FD738A7}" destId="{7823C8BC-3E74-4CDB-9766-A78181A7740A}" srcOrd="3" destOrd="0" presId="urn:microsoft.com/office/officeart/2018/5/layout/IconCircleLabelList"/>
    <dgm:cxn modelId="{DA1F703F-2173-425F-8F27-15C87C214C69}" type="presParOf" srcId="{3C9D3F56-54ED-4AE7-B42F-E1E174B855A6}" destId="{1F2BC9AC-2EAF-46CF-9399-71A0A4831857}" srcOrd="3" destOrd="0" presId="urn:microsoft.com/office/officeart/2018/5/layout/IconCircleLabelList"/>
    <dgm:cxn modelId="{7A85CECD-1689-4BF4-9336-04E174A4530A}" type="presParOf" srcId="{3C9D3F56-54ED-4AE7-B42F-E1E174B855A6}" destId="{513C8E3E-B304-4C86-87A6-626CFDF27A7C}" srcOrd="4" destOrd="0" presId="urn:microsoft.com/office/officeart/2018/5/layout/IconCircleLabelList"/>
    <dgm:cxn modelId="{902D5CD1-98A4-4105-A502-19E134B78584}" type="presParOf" srcId="{513C8E3E-B304-4C86-87A6-626CFDF27A7C}" destId="{D148F403-5E34-4195-9A77-41EBDA30DCEF}" srcOrd="0" destOrd="0" presId="urn:microsoft.com/office/officeart/2018/5/layout/IconCircleLabelList"/>
    <dgm:cxn modelId="{5E78BB03-6B7D-493F-A102-38DDDC1A48CA}" type="presParOf" srcId="{513C8E3E-B304-4C86-87A6-626CFDF27A7C}" destId="{561D9731-B17C-43D8-8CE1-08C91A886272}" srcOrd="1" destOrd="0" presId="urn:microsoft.com/office/officeart/2018/5/layout/IconCircleLabelList"/>
    <dgm:cxn modelId="{F1AFF656-67EC-4E5D-BCB3-1B62B5934BAC}" type="presParOf" srcId="{513C8E3E-B304-4C86-87A6-626CFDF27A7C}" destId="{B2AB0DAF-ABBC-47C4-86C6-66614A7B73CC}" srcOrd="2" destOrd="0" presId="urn:microsoft.com/office/officeart/2018/5/layout/IconCircleLabelList"/>
    <dgm:cxn modelId="{B0BD2653-2D95-4E1E-80EA-BB5D94A77C71}" type="presParOf" srcId="{513C8E3E-B304-4C86-87A6-626CFDF27A7C}" destId="{9966F4EB-C714-4C32-98AD-A0A271D53C07}" srcOrd="3" destOrd="0" presId="urn:microsoft.com/office/officeart/2018/5/layout/IconCircleLabelList"/>
    <dgm:cxn modelId="{1A6C43B5-BD8F-42A0-9C52-02E755890707}" type="presParOf" srcId="{3C9D3F56-54ED-4AE7-B42F-E1E174B855A6}" destId="{8F3D5482-97F5-4230-9907-2F7BD0F0F52A}" srcOrd="5" destOrd="0" presId="urn:microsoft.com/office/officeart/2018/5/layout/IconCircleLabelList"/>
    <dgm:cxn modelId="{B8C41CA6-2C38-459E-89CD-4C6411F3705F}" type="presParOf" srcId="{3C9D3F56-54ED-4AE7-B42F-E1E174B855A6}" destId="{92A374CA-D24A-458C-9CC1-078076BBF08D}" srcOrd="6" destOrd="0" presId="urn:microsoft.com/office/officeart/2018/5/layout/IconCircleLabelList"/>
    <dgm:cxn modelId="{136AD496-AE03-4935-A262-B6CBC4C19DAE}" type="presParOf" srcId="{92A374CA-D24A-458C-9CC1-078076BBF08D}" destId="{DE4CA9C5-D78D-4A0B-8794-5CBCC9F46795}" srcOrd="0" destOrd="0" presId="urn:microsoft.com/office/officeart/2018/5/layout/IconCircleLabelList"/>
    <dgm:cxn modelId="{18401BAD-230E-4ED8-B6F4-20957C1C1828}" type="presParOf" srcId="{92A374CA-D24A-458C-9CC1-078076BBF08D}" destId="{AF8DCD54-FCA2-4B44-A073-F994E3056FB0}" srcOrd="1" destOrd="0" presId="urn:microsoft.com/office/officeart/2018/5/layout/IconCircleLabelList"/>
    <dgm:cxn modelId="{E72E3435-EE01-4B41-A89D-AA99B6E691A9}" type="presParOf" srcId="{92A374CA-D24A-458C-9CC1-078076BBF08D}" destId="{3461C644-2A30-466C-A6B4-E63DEEE8F5D2}" srcOrd="2" destOrd="0" presId="urn:microsoft.com/office/officeart/2018/5/layout/IconCircleLabelList"/>
    <dgm:cxn modelId="{FCD7CF48-2E2B-4E94-BFBB-A1A10EFE4FE0}" type="presParOf" srcId="{92A374CA-D24A-458C-9CC1-078076BBF08D}" destId="{F0398ABA-7D62-44AE-AD00-F43A73C896F6}" srcOrd="3" destOrd="0" presId="urn:microsoft.com/office/officeart/2018/5/layout/IconCircleLabelList"/>
    <dgm:cxn modelId="{8A746F9B-2B85-42E2-8BF8-49561F41364F}" type="presParOf" srcId="{3C9D3F56-54ED-4AE7-B42F-E1E174B855A6}" destId="{012B93F9-B465-41B5-A684-C25F14A98641}" srcOrd="7" destOrd="0" presId="urn:microsoft.com/office/officeart/2018/5/layout/IconCircleLabelList"/>
    <dgm:cxn modelId="{13516840-46A7-42D8-94F0-F35608D36182}" type="presParOf" srcId="{3C9D3F56-54ED-4AE7-B42F-E1E174B855A6}" destId="{619C5584-13D9-4AB4-927B-FB2F17C32FA5}" srcOrd="8" destOrd="0" presId="urn:microsoft.com/office/officeart/2018/5/layout/IconCircleLabelList"/>
    <dgm:cxn modelId="{E2B7EA3C-BC9B-4CB5-B8FB-092499C3472F}" type="presParOf" srcId="{619C5584-13D9-4AB4-927B-FB2F17C32FA5}" destId="{74039CAA-5C6F-4E08-ADCD-ADE4FC4907EE}" srcOrd="0" destOrd="0" presId="urn:microsoft.com/office/officeart/2018/5/layout/IconCircleLabelList"/>
    <dgm:cxn modelId="{A0386F53-9D31-4286-A329-115753F9BBC8}" type="presParOf" srcId="{619C5584-13D9-4AB4-927B-FB2F17C32FA5}" destId="{7A6737E3-68BB-442A-9B0D-31E47C270428}" srcOrd="1" destOrd="0" presId="urn:microsoft.com/office/officeart/2018/5/layout/IconCircleLabelList"/>
    <dgm:cxn modelId="{725DB1FC-EC5F-43CE-A7DE-DCB69E2FBC0D}" type="presParOf" srcId="{619C5584-13D9-4AB4-927B-FB2F17C32FA5}" destId="{CBD87A4A-5107-402F-8858-5FA1FF484D5A}" srcOrd="2" destOrd="0" presId="urn:microsoft.com/office/officeart/2018/5/layout/IconCircleLabelList"/>
    <dgm:cxn modelId="{9AC90990-358A-4667-831A-F4F0B644FF7C}" type="presParOf" srcId="{619C5584-13D9-4AB4-927B-FB2F17C32FA5}" destId="{72B56A59-F0C2-4CF9-8A4C-97036909550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0B69C2-992F-4728-90CB-994C2C918F52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51D96D2-CF59-459F-B085-E7EF1836857B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Data Overview</a:t>
          </a:r>
        </a:p>
      </dgm:t>
    </dgm:pt>
    <dgm:pt modelId="{7A6B02F2-0234-4E57-87D1-A3ABDFC48000}" type="parTrans" cxnId="{C60E648F-AD48-49A3-B63D-4A279F96169D}">
      <dgm:prSet/>
      <dgm:spPr/>
      <dgm:t>
        <a:bodyPr/>
        <a:lstStyle/>
        <a:p>
          <a:endParaRPr lang="en-US"/>
        </a:p>
      </dgm:t>
    </dgm:pt>
    <dgm:pt modelId="{F0079217-3D6E-471B-874A-9946DB8890D0}" type="sibTrans" cxnId="{C60E648F-AD48-49A3-B63D-4A279F96169D}">
      <dgm:prSet/>
      <dgm:spPr/>
      <dgm:t>
        <a:bodyPr/>
        <a:lstStyle/>
        <a:p>
          <a:endParaRPr lang="en-US"/>
        </a:p>
      </dgm:t>
    </dgm:pt>
    <dgm:pt modelId="{24F745C3-A32D-412A-9991-A9F1291762CD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Research Goals</a:t>
          </a:r>
        </a:p>
      </dgm:t>
    </dgm:pt>
    <dgm:pt modelId="{AC7F4F73-E8E8-4A2C-98B1-30BE835B13BF}" type="parTrans" cxnId="{2C743100-C1C6-429C-86CD-B0FAF4816B7B}">
      <dgm:prSet/>
      <dgm:spPr/>
      <dgm:t>
        <a:bodyPr/>
        <a:lstStyle/>
        <a:p>
          <a:endParaRPr lang="en-US"/>
        </a:p>
      </dgm:t>
    </dgm:pt>
    <dgm:pt modelId="{BFBF4EBC-A2A4-4549-8182-AE56F276C5E7}" type="sibTrans" cxnId="{2C743100-C1C6-429C-86CD-B0FAF4816B7B}">
      <dgm:prSet/>
      <dgm:spPr/>
      <dgm:t>
        <a:bodyPr/>
        <a:lstStyle/>
        <a:p>
          <a:endParaRPr lang="en-US"/>
        </a:p>
      </dgm:t>
    </dgm:pt>
    <dgm:pt modelId="{17D9EC43-0536-4107-A190-6E629F6807D1}">
      <dgm:prSet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Methods</a:t>
          </a:r>
        </a:p>
      </dgm:t>
    </dgm:pt>
    <dgm:pt modelId="{073A30BD-91C2-49D1-BA82-88F4F2597A9B}" type="parTrans" cxnId="{9F1F6F3E-9A91-40E2-ADD5-0AB12E284908}">
      <dgm:prSet/>
      <dgm:spPr/>
      <dgm:t>
        <a:bodyPr/>
        <a:lstStyle/>
        <a:p>
          <a:endParaRPr lang="en-US"/>
        </a:p>
      </dgm:t>
    </dgm:pt>
    <dgm:pt modelId="{A51EFB50-1C1F-4A22-9487-937542FD6462}" type="sibTrans" cxnId="{9F1F6F3E-9A91-40E2-ADD5-0AB12E284908}">
      <dgm:prSet/>
      <dgm:spPr/>
      <dgm:t>
        <a:bodyPr/>
        <a:lstStyle/>
        <a:p>
          <a:endParaRPr lang="en-US"/>
        </a:p>
      </dgm:t>
    </dgm:pt>
    <dgm:pt modelId="{8997C82B-EB61-4827-89D7-30EAA9F4682A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Results</a:t>
          </a:r>
        </a:p>
      </dgm:t>
    </dgm:pt>
    <dgm:pt modelId="{3C1DB0D6-8D2A-45A5-A959-E217E0AEF275}" type="parTrans" cxnId="{64F05247-7C3C-4CE0-850F-A8846F4C44B7}">
      <dgm:prSet/>
      <dgm:spPr/>
      <dgm:t>
        <a:bodyPr/>
        <a:lstStyle/>
        <a:p>
          <a:endParaRPr lang="en-US"/>
        </a:p>
      </dgm:t>
    </dgm:pt>
    <dgm:pt modelId="{D12B3E63-06AA-478A-BEB3-62F8D76C396C}" type="sibTrans" cxnId="{64F05247-7C3C-4CE0-850F-A8846F4C44B7}">
      <dgm:prSet/>
      <dgm:spPr/>
      <dgm:t>
        <a:bodyPr/>
        <a:lstStyle/>
        <a:p>
          <a:endParaRPr lang="en-US"/>
        </a:p>
      </dgm:t>
    </dgm:pt>
    <dgm:pt modelId="{8A6E0113-3F4F-4A02-930F-F1707E4773AA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What-If Scenario</a:t>
          </a:r>
        </a:p>
      </dgm:t>
    </dgm:pt>
    <dgm:pt modelId="{19B94B91-DE5F-437E-AC5C-EE6B82045876}" type="parTrans" cxnId="{C03A32B7-E2CC-4088-9A0F-9B9D3CE8FB4E}">
      <dgm:prSet/>
      <dgm:spPr/>
      <dgm:t>
        <a:bodyPr/>
        <a:lstStyle/>
        <a:p>
          <a:endParaRPr lang="en-US"/>
        </a:p>
      </dgm:t>
    </dgm:pt>
    <dgm:pt modelId="{9E4A513A-8FE4-4EA2-9FD6-401610C92C39}" type="sibTrans" cxnId="{C03A32B7-E2CC-4088-9A0F-9B9D3CE8FB4E}">
      <dgm:prSet/>
      <dgm:spPr/>
      <dgm:t>
        <a:bodyPr/>
        <a:lstStyle/>
        <a:p>
          <a:endParaRPr lang="en-US"/>
        </a:p>
      </dgm:t>
    </dgm:pt>
    <dgm:pt modelId="{958BC8C0-F6BC-4ACE-A9BC-D41D3CA73C48}" type="pres">
      <dgm:prSet presAssocID="{D20B69C2-992F-4728-90CB-994C2C918F52}" presName="vert0" presStyleCnt="0">
        <dgm:presLayoutVars>
          <dgm:dir/>
          <dgm:animOne val="branch"/>
          <dgm:animLvl val="lvl"/>
        </dgm:presLayoutVars>
      </dgm:prSet>
      <dgm:spPr/>
    </dgm:pt>
    <dgm:pt modelId="{B6D24F07-864B-4579-88BB-1A04A056E4CD}" type="pres">
      <dgm:prSet presAssocID="{851D96D2-CF59-459F-B085-E7EF1836857B}" presName="thickLine" presStyleLbl="alignNode1" presStyleIdx="0" presStyleCnt="5"/>
      <dgm:spPr/>
    </dgm:pt>
    <dgm:pt modelId="{85763A91-039D-455C-820F-A442B705E415}" type="pres">
      <dgm:prSet presAssocID="{851D96D2-CF59-459F-B085-E7EF1836857B}" presName="horz1" presStyleCnt="0"/>
      <dgm:spPr/>
    </dgm:pt>
    <dgm:pt modelId="{17BD571E-C248-4BEB-8B8B-795A6CA57F02}" type="pres">
      <dgm:prSet presAssocID="{851D96D2-CF59-459F-B085-E7EF1836857B}" presName="tx1" presStyleLbl="revTx" presStyleIdx="0" presStyleCnt="5"/>
      <dgm:spPr/>
    </dgm:pt>
    <dgm:pt modelId="{0E8AE37A-E8A8-4977-8DD7-BA19AF2B3475}" type="pres">
      <dgm:prSet presAssocID="{851D96D2-CF59-459F-B085-E7EF1836857B}" presName="vert1" presStyleCnt="0"/>
      <dgm:spPr/>
    </dgm:pt>
    <dgm:pt modelId="{9A432E07-0D9A-45E2-83A5-33D0E67D14AE}" type="pres">
      <dgm:prSet presAssocID="{24F745C3-A32D-412A-9991-A9F1291762CD}" presName="thickLine" presStyleLbl="alignNode1" presStyleIdx="1" presStyleCnt="5"/>
      <dgm:spPr/>
    </dgm:pt>
    <dgm:pt modelId="{CC217433-DC3B-4C42-88DC-A6C76652E4DB}" type="pres">
      <dgm:prSet presAssocID="{24F745C3-A32D-412A-9991-A9F1291762CD}" presName="horz1" presStyleCnt="0"/>
      <dgm:spPr/>
    </dgm:pt>
    <dgm:pt modelId="{A71E4492-F973-4023-99DD-0CC0DD47CA6A}" type="pres">
      <dgm:prSet presAssocID="{24F745C3-A32D-412A-9991-A9F1291762CD}" presName="tx1" presStyleLbl="revTx" presStyleIdx="1" presStyleCnt="5"/>
      <dgm:spPr/>
    </dgm:pt>
    <dgm:pt modelId="{00884F18-A59E-430A-86DE-ECAE42156E59}" type="pres">
      <dgm:prSet presAssocID="{24F745C3-A32D-412A-9991-A9F1291762CD}" presName="vert1" presStyleCnt="0"/>
      <dgm:spPr/>
    </dgm:pt>
    <dgm:pt modelId="{6DA7F42D-995F-4C4F-AB44-7FE1DF9C517E}" type="pres">
      <dgm:prSet presAssocID="{17D9EC43-0536-4107-A190-6E629F6807D1}" presName="thickLine" presStyleLbl="alignNode1" presStyleIdx="2" presStyleCnt="5"/>
      <dgm:spPr/>
    </dgm:pt>
    <dgm:pt modelId="{32880A48-5223-4209-82F5-D850C463C668}" type="pres">
      <dgm:prSet presAssocID="{17D9EC43-0536-4107-A190-6E629F6807D1}" presName="horz1" presStyleCnt="0"/>
      <dgm:spPr/>
    </dgm:pt>
    <dgm:pt modelId="{FFFCA208-5688-42B0-8D99-A62EB77D0E2C}" type="pres">
      <dgm:prSet presAssocID="{17D9EC43-0536-4107-A190-6E629F6807D1}" presName="tx1" presStyleLbl="revTx" presStyleIdx="2" presStyleCnt="5"/>
      <dgm:spPr/>
    </dgm:pt>
    <dgm:pt modelId="{EEB68058-7D85-4982-9E4A-0052E0BFC1D9}" type="pres">
      <dgm:prSet presAssocID="{17D9EC43-0536-4107-A190-6E629F6807D1}" presName="vert1" presStyleCnt="0"/>
      <dgm:spPr/>
    </dgm:pt>
    <dgm:pt modelId="{82C8C043-E316-4C98-AC4E-66826C412F53}" type="pres">
      <dgm:prSet presAssocID="{8997C82B-EB61-4827-89D7-30EAA9F4682A}" presName="thickLine" presStyleLbl="alignNode1" presStyleIdx="3" presStyleCnt="5"/>
      <dgm:spPr/>
    </dgm:pt>
    <dgm:pt modelId="{2C97D5C3-ECDE-44D1-9425-E4BC255101CC}" type="pres">
      <dgm:prSet presAssocID="{8997C82B-EB61-4827-89D7-30EAA9F4682A}" presName="horz1" presStyleCnt="0"/>
      <dgm:spPr/>
    </dgm:pt>
    <dgm:pt modelId="{92F61569-58EA-48EA-B7C2-F955C3F030A0}" type="pres">
      <dgm:prSet presAssocID="{8997C82B-EB61-4827-89D7-30EAA9F4682A}" presName="tx1" presStyleLbl="revTx" presStyleIdx="3" presStyleCnt="5"/>
      <dgm:spPr/>
    </dgm:pt>
    <dgm:pt modelId="{BDA6F02E-4326-4B4F-88B0-128B78CF0F93}" type="pres">
      <dgm:prSet presAssocID="{8997C82B-EB61-4827-89D7-30EAA9F4682A}" presName="vert1" presStyleCnt="0"/>
      <dgm:spPr/>
    </dgm:pt>
    <dgm:pt modelId="{6F62F36F-C10F-4105-A063-3D6D80AC24A5}" type="pres">
      <dgm:prSet presAssocID="{8A6E0113-3F4F-4A02-930F-F1707E4773AA}" presName="thickLine" presStyleLbl="alignNode1" presStyleIdx="4" presStyleCnt="5"/>
      <dgm:spPr/>
    </dgm:pt>
    <dgm:pt modelId="{4A16AA30-712A-4D37-8E06-79AED0CC98A7}" type="pres">
      <dgm:prSet presAssocID="{8A6E0113-3F4F-4A02-930F-F1707E4773AA}" presName="horz1" presStyleCnt="0"/>
      <dgm:spPr/>
    </dgm:pt>
    <dgm:pt modelId="{FA324506-6D60-4F52-8C8E-E877C6F931F4}" type="pres">
      <dgm:prSet presAssocID="{8A6E0113-3F4F-4A02-930F-F1707E4773AA}" presName="tx1" presStyleLbl="revTx" presStyleIdx="4" presStyleCnt="5"/>
      <dgm:spPr/>
    </dgm:pt>
    <dgm:pt modelId="{6D68E8D7-43CE-40B8-809D-105392B39CE8}" type="pres">
      <dgm:prSet presAssocID="{8A6E0113-3F4F-4A02-930F-F1707E4773AA}" presName="vert1" presStyleCnt="0"/>
      <dgm:spPr/>
    </dgm:pt>
  </dgm:ptLst>
  <dgm:cxnLst>
    <dgm:cxn modelId="{2C743100-C1C6-429C-86CD-B0FAF4816B7B}" srcId="{D20B69C2-992F-4728-90CB-994C2C918F52}" destId="{24F745C3-A32D-412A-9991-A9F1291762CD}" srcOrd="1" destOrd="0" parTransId="{AC7F4F73-E8E8-4A2C-98B1-30BE835B13BF}" sibTransId="{BFBF4EBC-A2A4-4549-8182-AE56F276C5E7}"/>
    <dgm:cxn modelId="{21486E18-E696-45BD-A40C-8343235908B2}" type="presOf" srcId="{17D9EC43-0536-4107-A190-6E629F6807D1}" destId="{FFFCA208-5688-42B0-8D99-A62EB77D0E2C}" srcOrd="0" destOrd="0" presId="urn:microsoft.com/office/officeart/2008/layout/LinedList"/>
    <dgm:cxn modelId="{7D47C618-07B1-47EF-98B9-68D977FDF015}" type="presOf" srcId="{851D96D2-CF59-459F-B085-E7EF1836857B}" destId="{17BD571E-C248-4BEB-8B8B-795A6CA57F02}" srcOrd="0" destOrd="0" presId="urn:microsoft.com/office/officeart/2008/layout/LinedList"/>
    <dgm:cxn modelId="{FC493C3B-5062-4862-BFEC-465645FC4B0D}" type="presOf" srcId="{8A6E0113-3F4F-4A02-930F-F1707E4773AA}" destId="{FA324506-6D60-4F52-8C8E-E877C6F931F4}" srcOrd="0" destOrd="0" presId="urn:microsoft.com/office/officeart/2008/layout/LinedList"/>
    <dgm:cxn modelId="{9F1F6F3E-9A91-40E2-ADD5-0AB12E284908}" srcId="{D20B69C2-992F-4728-90CB-994C2C918F52}" destId="{17D9EC43-0536-4107-A190-6E629F6807D1}" srcOrd="2" destOrd="0" parTransId="{073A30BD-91C2-49D1-BA82-88F4F2597A9B}" sibTransId="{A51EFB50-1C1F-4A22-9487-937542FD6462}"/>
    <dgm:cxn modelId="{64F05247-7C3C-4CE0-850F-A8846F4C44B7}" srcId="{D20B69C2-992F-4728-90CB-994C2C918F52}" destId="{8997C82B-EB61-4827-89D7-30EAA9F4682A}" srcOrd="3" destOrd="0" parTransId="{3C1DB0D6-8D2A-45A5-A959-E217E0AEF275}" sibTransId="{D12B3E63-06AA-478A-BEB3-62F8D76C396C}"/>
    <dgm:cxn modelId="{A820764C-BFFC-4188-A800-67959630502F}" type="presOf" srcId="{D20B69C2-992F-4728-90CB-994C2C918F52}" destId="{958BC8C0-F6BC-4ACE-A9BC-D41D3CA73C48}" srcOrd="0" destOrd="0" presId="urn:microsoft.com/office/officeart/2008/layout/LinedList"/>
    <dgm:cxn modelId="{C60E648F-AD48-49A3-B63D-4A279F96169D}" srcId="{D20B69C2-992F-4728-90CB-994C2C918F52}" destId="{851D96D2-CF59-459F-B085-E7EF1836857B}" srcOrd="0" destOrd="0" parTransId="{7A6B02F2-0234-4E57-87D1-A3ABDFC48000}" sibTransId="{F0079217-3D6E-471B-874A-9946DB8890D0}"/>
    <dgm:cxn modelId="{64F73691-8BE8-49BD-AEF3-691322B568C6}" type="presOf" srcId="{24F745C3-A32D-412A-9991-A9F1291762CD}" destId="{A71E4492-F973-4023-99DD-0CC0DD47CA6A}" srcOrd="0" destOrd="0" presId="urn:microsoft.com/office/officeart/2008/layout/LinedList"/>
    <dgm:cxn modelId="{EF7F819C-939C-41C1-86E0-2F806F3865FC}" type="presOf" srcId="{8997C82B-EB61-4827-89D7-30EAA9F4682A}" destId="{92F61569-58EA-48EA-B7C2-F955C3F030A0}" srcOrd="0" destOrd="0" presId="urn:microsoft.com/office/officeart/2008/layout/LinedList"/>
    <dgm:cxn modelId="{C03A32B7-E2CC-4088-9A0F-9B9D3CE8FB4E}" srcId="{D20B69C2-992F-4728-90CB-994C2C918F52}" destId="{8A6E0113-3F4F-4A02-930F-F1707E4773AA}" srcOrd="4" destOrd="0" parTransId="{19B94B91-DE5F-437E-AC5C-EE6B82045876}" sibTransId="{9E4A513A-8FE4-4EA2-9FD6-401610C92C39}"/>
    <dgm:cxn modelId="{8B3C3900-770D-47EF-AD18-5ED6733077FD}" type="presParOf" srcId="{958BC8C0-F6BC-4ACE-A9BC-D41D3CA73C48}" destId="{B6D24F07-864B-4579-88BB-1A04A056E4CD}" srcOrd="0" destOrd="0" presId="urn:microsoft.com/office/officeart/2008/layout/LinedList"/>
    <dgm:cxn modelId="{2E3E7372-7C74-48DB-94F7-B146B4753A28}" type="presParOf" srcId="{958BC8C0-F6BC-4ACE-A9BC-D41D3CA73C48}" destId="{85763A91-039D-455C-820F-A442B705E415}" srcOrd="1" destOrd="0" presId="urn:microsoft.com/office/officeart/2008/layout/LinedList"/>
    <dgm:cxn modelId="{6B4BA168-7525-4A77-A801-72FB96092B2C}" type="presParOf" srcId="{85763A91-039D-455C-820F-A442B705E415}" destId="{17BD571E-C248-4BEB-8B8B-795A6CA57F02}" srcOrd="0" destOrd="0" presId="urn:microsoft.com/office/officeart/2008/layout/LinedList"/>
    <dgm:cxn modelId="{7D5DC7B6-E474-4604-BB10-B9C4D0F9D37C}" type="presParOf" srcId="{85763A91-039D-455C-820F-A442B705E415}" destId="{0E8AE37A-E8A8-4977-8DD7-BA19AF2B3475}" srcOrd="1" destOrd="0" presId="urn:microsoft.com/office/officeart/2008/layout/LinedList"/>
    <dgm:cxn modelId="{DD40F4EC-EA76-4CD2-9546-8EC32F131BFF}" type="presParOf" srcId="{958BC8C0-F6BC-4ACE-A9BC-D41D3CA73C48}" destId="{9A432E07-0D9A-45E2-83A5-33D0E67D14AE}" srcOrd="2" destOrd="0" presId="urn:microsoft.com/office/officeart/2008/layout/LinedList"/>
    <dgm:cxn modelId="{69A2BA4A-09B1-4A70-8B50-B3ABEF92C349}" type="presParOf" srcId="{958BC8C0-F6BC-4ACE-A9BC-D41D3CA73C48}" destId="{CC217433-DC3B-4C42-88DC-A6C76652E4DB}" srcOrd="3" destOrd="0" presId="urn:microsoft.com/office/officeart/2008/layout/LinedList"/>
    <dgm:cxn modelId="{87269272-26E8-4906-810B-4BD499EBBCF4}" type="presParOf" srcId="{CC217433-DC3B-4C42-88DC-A6C76652E4DB}" destId="{A71E4492-F973-4023-99DD-0CC0DD47CA6A}" srcOrd="0" destOrd="0" presId="urn:microsoft.com/office/officeart/2008/layout/LinedList"/>
    <dgm:cxn modelId="{0D6F3F8F-6B04-45F0-BF1B-4B4CFD8F46CF}" type="presParOf" srcId="{CC217433-DC3B-4C42-88DC-A6C76652E4DB}" destId="{00884F18-A59E-430A-86DE-ECAE42156E59}" srcOrd="1" destOrd="0" presId="urn:microsoft.com/office/officeart/2008/layout/LinedList"/>
    <dgm:cxn modelId="{8D46AC0A-6A54-48A0-8087-90D2439C2385}" type="presParOf" srcId="{958BC8C0-F6BC-4ACE-A9BC-D41D3CA73C48}" destId="{6DA7F42D-995F-4C4F-AB44-7FE1DF9C517E}" srcOrd="4" destOrd="0" presId="urn:microsoft.com/office/officeart/2008/layout/LinedList"/>
    <dgm:cxn modelId="{8E6F9935-E4F5-45DD-BCAE-88FC781357B5}" type="presParOf" srcId="{958BC8C0-F6BC-4ACE-A9BC-D41D3CA73C48}" destId="{32880A48-5223-4209-82F5-D850C463C668}" srcOrd="5" destOrd="0" presId="urn:microsoft.com/office/officeart/2008/layout/LinedList"/>
    <dgm:cxn modelId="{E5C69CAD-3D9E-4174-9B1C-A01E317FB441}" type="presParOf" srcId="{32880A48-5223-4209-82F5-D850C463C668}" destId="{FFFCA208-5688-42B0-8D99-A62EB77D0E2C}" srcOrd="0" destOrd="0" presId="urn:microsoft.com/office/officeart/2008/layout/LinedList"/>
    <dgm:cxn modelId="{EB62E81B-BD86-43DF-BDF4-8B5F49D38EED}" type="presParOf" srcId="{32880A48-5223-4209-82F5-D850C463C668}" destId="{EEB68058-7D85-4982-9E4A-0052E0BFC1D9}" srcOrd="1" destOrd="0" presId="urn:microsoft.com/office/officeart/2008/layout/LinedList"/>
    <dgm:cxn modelId="{37CF3E44-BC01-4370-8C2F-EE2D1D5228ED}" type="presParOf" srcId="{958BC8C0-F6BC-4ACE-A9BC-D41D3CA73C48}" destId="{82C8C043-E316-4C98-AC4E-66826C412F53}" srcOrd="6" destOrd="0" presId="urn:microsoft.com/office/officeart/2008/layout/LinedList"/>
    <dgm:cxn modelId="{3E81BE43-7720-43E9-8701-DA35459BBE98}" type="presParOf" srcId="{958BC8C0-F6BC-4ACE-A9BC-D41D3CA73C48}" destId="{2C97D5C3-ECDE-44D1-9425-E4BC255101CC}" srcOrd="7" destOrd="0" presId="urn:microsoft.com/office/officeart/2008/layout/LinedList"/>
    <dgm:cxn modelId="{6A6EDD69-ED6F-443A-8730-7E4695D92041}" type="presParOf" srcId="{2C97D5C3-ECDE-44D1-9425-E4BC255101CC}" destId="{92F61569-58EA-48EA-B7C2-F955C3F030A0}" srcOrd="0" destOrd="0" presId="urn:microsoft.com/office/officeart/2008/layout/LinedList"/>
    <dgm:cxn modelId="{6A98A79C-976A-4749-A56A-3CC5510D0D13}" type="presParOf" srcId="{2C97D5C3-ECDE-44D1-9425-E4BC255101CC}" destId="{BDA6F02E-4326-4B4F-88B0-128B78CF0F93}" srcOrd="1" destOrd="0" presId="urn:microsoft.com/office/officeart/2008/layout/LinedList"/>
    <dgm:cxn modelId="{472AA806-153E-4811-8A8D-2B4AF37ABFEE}" type="presParOf" srcId="{958BC8C0-F6BC-4ACE-A9BC-D41D3CA73C48}" destId="{6F62F36F-C10F-4105-A063-3D6D80AC24A5}" srcOrd="8" destOrd="0" presId="urn:microsoft.com/office/officeart/2008/layout/LinedList"/>
    <dgm:cxn modelId="{2E0592CB-D24A-49FB-82BE-EDE74FF31DA1}" type="presParOf" srcId="{958BC8C0-F6BC-4ACE-A9BC-D41D3CA73C48}" destId="{4A16AA30-712A-4D37-8E06-79AED0CC98A7}" srcOrd="9" destOrd="0" presId="urn:microsoft.com/office/officeart/2008/layout/LinedList"/>
    <dgm:cxn modelId="{3B2B6F65-1200-4BB5-A875-34C4EE62DEB4}" type="presParOf" srcId="{4A16AA30-712A-4D37-8E06-79AED0CC98A7}" destId="{FA324506-6D60-4F52-8C8E-E877C6F931F4}" srcOrd="0" destOrd="0" presId="urn:microsoft.com/office/officeart/2008/layout/LinedList"/>
    <dgm:cxn modelId="{3C5CA7BB-C194-4C4F-B9FB-B1685B86ED22}" type="presParOf" srcId="{4A16AA30-712A-4D37-8E06-79AED0CC98A7}" destId="{6D68E8D7-43CE-40B8-809D-105392B39CE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0C7F7C-6CA6-48D6-88CD-2A61FE62AE2E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D30F435-E709-4A2C-94EB-275CCA7EE89A}">
      <dgm:prSet/>
      <dgm:spPr/>
      <dgm:t>
        <a:bodyPr/>
        <a:lstStyle/>
        <a:p>
          <a:r>
            <a:rPr lang="en-US"/>
            <a:t>1.Model educator role transitions using Markov Chains</a:t>
          </a:r>
        </a:p>
      </dgm:t>
    </dgm:pt>
    <dgm:pt modelId="{61127576-4B4D-4A16-9FCF-EFC9A6C6B28B}" type="parTrans" cxnId="{BA0708BF-107D-4D83-B817-0D2AC8084925}">
      <dgm:prSet/>
      <dgm:spPr/>
      <dgm:t>
        <a:bodyPr/>
        <a:lstStyle/>
        <a:p>
          <a:endParaRPr lang="en-US"/>
        </a:p>
      </dgm:t>
    </dgm:pt>
    <dgm:pt modelId="{39ADDEAD-2975-4AFB-9BF7-FAFAE9039BDC}" type="sibTrans" cxnId="{BA0708BF-107D-4D83-B817-0D2AC808492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D34AB0E6-1251-450B-BD64-FDCF51DE7625}">
      <dgm:prSet/>
      <dgm:spPr/>
      <dgm:t>
        <a:bodyPr/>
        <a:lstStyle/>
        <a:p>
          <a:pPr rtl="0"/>
          <a:r>
            <a:rPr lang="en-US"/>
            <a:t>2.Evaluate long-term</a:t>
          </a:r>
          <a:r>
            <a:rPr lang="en-US">
              <a:latin typeface="Aptos Display" panose="020F0302020204030204"/>
            </a:rPr>
            <a:t> </a:t>
          </a:r>
          <a:r>
            <a:rPr lang="en-US"/>
            <a:t>attrition</a:t>
          </a:r>
          <a:r>
            <a:rPr lang="en-US">
              <a:latin typeface="Aptos Display" panose="020F0302020204030204"/>
            </a:rPr>
            <a:t> </a:t>
          </a:r>
          <a:r>
            <a:rPr lang="en-US"/>
            <a:t>and role distributions</a:t>
          </a:r>
        </a:p>
      </dgm:t>
    </dgm:pt>
    <dgm:pt modelId="{52C0B289-8AA6-4C1B-ABCE-24B48E9F386D}" type="parTrans" cxnId="{D70925B4-3281-48A5-9133-27BE7328B3FF}">
      <dgm:prSet/>
      <dgm:spPr/>
      <dgm:t>
        <a:bodyPr/>
        <a:lstStyle/>
        <a:p>
          <a:endParaRPr lang="en-US"/>
        </a:p>
      </dgm:t>
    </dgm:pt>
    <dgm:pt modelId="{2CC0D8B1-3B4A-47A5-8D0A-9CD14A430284}" type="sibTrans" cxnId="{D70925B4-3281-48A5-9133-27BE7328B3F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485E2EA-D824-493E-8152-318B6AED116E}">
      <dgm:prSet/>
      <dgm:spPr/>
      <dgm:t>
        <a:bodyPr/>
        <a:lstStyle/>
        <a:p>
          <a:pPr rtl="0"/>
          <a:r>
            <a:rPr lang="en-US"/>
            <a:t>3.</a:t>
          </a:r>
          <a:r>
            <a:rPr lang="en-US">
              <a:solidFill>
                <a:srgbClr val="000000"/>
              </a:solidFill>
              <a:latin typeface="Calibri"/>
              <a:ea typeface="Calibri"/>
              <a:cs typeface="Calibri"/>
            </a:rPr>
            <a:t>Apply Graph Theory to characterize the structure of career mobility</a:t>
          </a:r>
        </a:p>
      </dgm:t>
    </dgm:pt>
    <dgm:pt modelId="{BC24A76E-71C5-41B0-B86B-3BA9E7CAFA81}" type="parTrans" cxnId="{C1DC7A61-4590-4300-8067-5D3D02FC0609}">
      <dgm:prSet/>
      <dgm:spPr/>
      <dgm:t>
        <a:bodyPr/>
        <a:lstStyle/>
        <a:p>
          <a:endParaRPr lang="en-US"/>
        </a:p>
      </dgm:t>
    </dgm:pt>
    <dgm:pt modelId="{C4F6B463-C1FE-4DBE-8AA4-DD16BE065539}" type="sibTrans" cxnId="{C1DC7A61-4590-4300-8067-5D3D02FC060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042EE6B-A2A6-426D-9173-28A506678551}">
      <dgm:prSet/>
      <dgm:spPr/>
      <dgm:t>
        <a:bodyPr/>
        <a:lstStyle/>
        <a:p>
          <a:pPr rtl="0"/>
          <a:r>
            <a:rPr lang="en-US"/>
            <a:t>4.</a:t>
          </a:r>
          <a:r>
            <a:rPr lang="en-US">
              <a:solidFill>
                <a:srgbClr val="000000"/>
              </a:solidFill>
              <a:latin typeface="Calibri"/>
              <a:ea typeface="Calibri"/>
              <a:cs typeface="Calibri"/>
            </a:rPr>
            <a:t>Identify roles that influence systemic stability or vulnerability.</a:t>
          </a:r>
        </a:p>
      </dgm:t>
    </dgm:pt>
    <dgm:pt modelId="{8E5CA7F4-5ACF-4160-8E2C-D06E024D7374}" type="parTrans" cxnId="{7E3A34DC-E0F9-44CA-830C-165FA2613293}">
      <dgm:prSet/>
      <dgm:spPr/>
      <dgm:t>
        <a:bodyPr/>
        <a:lstStyle/>
        <a:p>
          <a:endParaRPr lang="en-US"/>
        </a:p>
      </dgm:t>
    </dgm:pt>
    <dgm:pt modelId="{C3BD33C2-AA22-431C-A789-17753083C816}" type="sibTrans" cxnId="{7E3A34DC-E0F9-44CA-830C-165FA261329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CDFB76A-C0F9-4828-91E1-0625A3AFC0A8}">
      <dgm:prSet/>
      <dgm:spPr/>
      <dgm:t>
        <a:bodyPr/>
        <a:lstStyle/>
        <a:p>
          <a:pPr rtl="0"/>
          <a:r>
            <a:rPr lang="en-US"/>
            <a:t>5.</a:t>
          </a:r>
          <a:r>
            <a:rPr lang="en-US">
              <a:solidFill>
                <a:srgbClr val="000000"/>
              </a:solidFill>
              <a:latin typeface="Calibri"/>
              <a:ea typeface="Calibri"/>
              <a:cs typeface="Calibri"/>
            </a:rPr>
            <a:t>Simulate policy interventions on exit rates</a:t>
          </a:r>
        </a:p>
      </dgm:t>
    </dgm:pt>
    <dgm:pt modelId="{B5BFB60F-409A-48CC-B98A-BFEF3318BB59}" type="parTrans" cxnId="{7DC6DAC6-67A7-45FF-AC56-3D9472A8460F}">
      <dgm:prSet/>
      <dgm:spPr/>
      <dgm:t>
        <a:bodyPr/>
        <a:lstStyle/>
        <a:p>
          <a:endParaRPr lang="en-US"/>
        </a:p>
      </dgm:t>
    </dgm:pt>
    <dgm:pt modelId="{C3D50126-4108-43B8-9C53-ECB983DEEAC9}" type="sibTrans" cxnId="{7DC6DAC6-67A7-45FF-AC56-3D9472A8460F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6E1DEFD5-6C8C-4407-BFB5-B39AD71B9D7F}" type="pres">
      <dgm:prSet presAssocID="{530C7F7C-6CA6-48D6-88CD-2A61FE62AE2E}" presName="Name0" presStyleCnt="0">
        <dgm:presLayoutVars>
          <dgm:animLvl val="lvl"/>
          <dgm:resizeHandles val="exact"/>
        </dgm:presLayoutVars>
      </dgm:prSet>
      <dgm:spPr/>
    </dgm:pt>
    <dgm:pt modelId="{58193231-10FB-4866-B4D1-CC2CA3ECD308}" type="pres">
      <dgm:prSet presAssocID="{0D30F435-E709-4A2C-94EB-275CCA7EE89A}" presName="compositeNode" presStyleCnt="0">
        <dgm:presLayoutVars>
          <dgm:bulletEnabled val="1"/>
        </dgm:presLayoutVars>
      </dgm:prSet>
      <dgm:spPr/>
    </dgm:pt>
    <dgm:pt modelId="{2DA56645-7A48-4009-9211-FD3632578E31}" type="pres">
      <dgm:prSet presAssocID="{0D30F435-E709-4A2C-94EB-275CCA7EE89A}" presName="bgRect" presStyleLbl="bgAccFollowNode1" presStyleIdx="0" presStyleCnt="5"/>
      <dgm:spPr/>
    </dgm:pt>
    <dgm:pt modelId="{1811EA92-BF80-468E-8C1C-6C96512F19DD}" type="pres">
      <dgm:prSet presAssocID="{39ADDEAD-2975-4AFB-9BF7-FAFAE9039BDC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670EE175-E50C-4AE3-A04D-706E6F1BC1D3}" type="pres">
      <dgm:prSet presAssocID="{0D30F435-E709-4A2C-94EB-275CCA7EE89A}" presName="bottomLine" presStyleLbl="alignNode1" presStyleIdx="1" presStyleCnt="10">
        <dgm:presLayoutVars/>
      </dgm:prSet>
      <dgm:spPr/>
    </dgm:pt>
    <dgm:pt modelId="{DC874FC4-8CAF-461A-929C-FB2A8E18960D}" type="pres">
      <dgm:prSet presAssocID="{0D30F435-E709-4A2C-94EB-275CCA7EE89A}" presName="nodeText" presStyleLbl="bgAccFollowNode1" presStyleIdx="0" presStyleCnt="5">
        <dgm:presLayoutVars>
          <dgm:bulletEnabled val="1"/>
        </dgm:presLayoutVars>
      </dgm:prSet>
      <dgm:spPr/>
    </dgm:pt>
    <dgm:pt modelId="{8914BDAE-AE30-42E6-8155-A3CA72D11BE2}" type="pres">
      <dgm:prSet presAssocID="{39ADDEAD-2975-4AFB-9BF7-FAFAE9039BDC}" presName="sibTrans" presStyleCnt="0"/>
      <dgm:spPr/>
    </dgm:pt>
    <dgm:pt modelId="{3997E84B-CBF0-4804-9E35-C8614D7C74BF}" type="pres">
      <dgm:prSet presAssocID="{D34AB0E6-1251-450B-BD64-FDCF51DE7625}" presName="compositeNode" presStyleCnt="0">
        <dgm:presLayoutVars>
          <dgm:bulletEnabled val="1"/>
        </dgm:presLayoutVars>
      </dgm:prSet>
      <dgm:spPr/>
    </dgm:pt>
    <dgm:pt modelId="{AEDD67EB-2F5A-48AC-8198-EE666CA4764C}" type="pres">
      <dgm:prSet presAssocID="{D34AB0E6-1251-450B-BD64-FDCF51DE7625}" presName="bgRect" presStyleLbl="bgAccFollowNode1" presStyleIdx="1" presStyleCnt="5"/>
      <dgm:spPr/>
    </dgm:pt>
    <dgm:pt modelId="{A720E3CE-DB8E-43C2-AAB4-1EE4E24AD5F5}" type="pres">
      <dgm:prSet presAssocID="{2CC0D8B1-3B4A-47A5-8D0A-9CD14A430284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EC11D2E9-7770-4FE3-B56F-1AE637669A02}" type="pres">
      <dgm:prSet presAssocID="{D34AB0E6-1251-450B-BD64-FDCF51DE7625}" presName="bottomLine" presStyleLbl="alignNode1" presStyleIdx="3" presStyleCnt="10">
        <dgm:presLayoutVars/>
      </dgm:prSet>
      <dgm:spPr/>
    </dgm:pt>
    <dgm:pt modelId="{C0891476-680E-4F84-A3B0-02F150C15527}" type="pres">
      <dgm:prSet presAssocID="{D34AB0E6-1251-450B-BD64-FDCF51DE7625}" presName="nodeText" presStyleLbl="bgAccFollowNode1" presStyleIdx="1" presStyleCnt="5">
        <dgm:presLayoutVars>
          <dgm:bulletEnabled val="1"/>
        </dgm:presLayoutVars>
      </dgm:prSet>
      <dgm:spPr/>
    </dgm:pt>
    <dgm:pt modelId="{DFD859A2-63EB-41F4-B275-1A5B43B2A977}" type="pres">
      <dgm:prSet presAssocID="{2CC0D8B1-3B4A-47A5-8D0A-9CD14A430284}" presName="sibTrans" presStyleCnt="0"/>
      <dgm:spPr/>
    </dgm:pt>
    <dgm:pt modelId="{2A646DB4-CE44-4085-B0A8-4553B40EE993}" type="pres">
      <dgm:prSet presAssocID="{A485E2EA-D824-493E-8152-318B6AED116E}" presName="compositeNode" presStyleCnt="0">
        <dgm:presLayoutVars>
          <dgm:bulletEnabled val="1"/>
        </dgm:presLayoutVars>
      </dgm:prSet>
      <dgm:spPr/>
    </dgm:pt>
    <dgm:pt modelId="{358D39AD-CC19-4CBB-8D7F-0451A895DA3C}" type="pres">
      <dgm:prSet presAssocID="{A485E2EA-D824-493E-8152-318B6AED116E}" presName="bgRect" presStyleLbl="bgAccFollowNode1" presStyleIdx="2" presStyleCnt="5"/>
      <dgm:spPr/>
    </dgm:pt>
    <dgm:pt modelId="{EAD37F14-5733-40FF-BF97-6892EE5A3FCF}" type="pres">
      <dgm:prSet presAssocID="{C4F6B463-C1FE-4DBE-8AA4-DD16BE065539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85FD24F3-257F-476E-BBD4-E3C42D2477AA}" type="pres">
      <dgm:prSet presAssocID="{A485E2EA-D824-493E-8152-318B6AED116E}" presName="bottomLine" presStyleLbl="alignNode1" presStyleIdx="5" presStyleCnt="10">
        <dgm:presLayoutVars/>
      </dgm:prSet>
      <dgm:spPr/>
    </dgm:pt>
    <dgm:pt modelId="{1B8E4D79-66A9-437D-9889-2DE21FE08939}" type="pres">
      <dgm:prSet presAssocID="{A485E2EA-D824-493E-8152-318B6AED116E}" presName="nodeText" presStyleLbl="bgAccFollowNode1" presStyleIdx="2" presStyleCnt="5">
        <dgm:presLayoutVars>
          <dgm:bulletEnabled val="1"/>
        </dgm:presLayoutVars>
      </dgm:prSet>
      <dgm:spPr/>
    </dgm:pt>
    <dgm:pt modelId="{2E8ED167-6B04-43F1-A838-9C9A92445F25}" type="pres">
      <dgm:prSet presAssocID="{C4F6B463-C1FE-4DBE-8AA4-DD16BE065539}" presName="sibTrans" presStyleCnt="0"/>
      <dgm:spPr/>
    </dgm:pt>
    <dgm:pt modelId="{136FCE44-D81F-45E3-A4CF-ACEF44CC0477}" type="pres">
      <dgm:prSet presAssocID="{0042EE6B-A2A6-426D-9173-28A506678551}" presName="compositeNode" presStyleCnt="0">
        <dgm:presLayoutVars>
          <dgm:bulletEnabled val="1"/>
        </dgm:presLayoutVars>
      </dgm:prSet>
      <dgm:spPr/>
    </dgm:pt>
    <dgm:pt modelId="{71224A31-F401-4E1E-A605-DB9A2FF24FEB}" type="pres">
      <dgm:prSet presAssocID="{0042EE6B-A2A6-426D-9173-28A506678551}" presName="bgRect" presStyleLbl="bgAccFollowNode1" presStyleIdx="3" presStyleCnt="5"/>
      <dgm:spPr/>
    </dgm:pt>
    <dgm:pt modelId="{8389F401-2981-405D-8211-6D293FA98627}" type="pres">
      <dgm:prSet presAssocID="{C3BD33C2-AA22-431C-A789-17753083C816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5D4CD401-03AB-4BFD-9295-0D112E3B4FDA}" type="pres">
      <dgm:prSet presAssocID="{0042EE6B-A2A6-426D-9173-28A506678551}" presName="bottomLine" presStyleLbl="alignNode1" presStyleIdx="7" presStyleCnt="10">
        <dgm:presLayoutVars/>
      </dgm:prSet>
      <dgm:spPr/>
    </dgm:pt>
    <dgm:pt modelId="{82F3BE87-9400-4D85-86A7-C8FBF92EBF73}" type="pres">
      <dgm:prSet presAssocID="{0042EE6B-A2A6-426D-9173-28A506678551}" presName="nodeText" presStyleLbl="bgAccFollowNode1" presStyleIdx="3" presStyleCnt="5">
        <dgm:presLayoutVars>
          <dgm:bulletEnabled val="1"/>
        </dgm:presLayoutVars>
      </dgm:prSet>
      <dgm:spPr/>
    </dgm:pt>
    <dgm:pt modelId="{0CE0C71E-898F-4CCA-99C2-FBF018DA9532}" type="pres">
      <dgm:prSet presAssocID="{C3BD33C2-AA22-431C-A789-17753083C816}" presName="sibTrans" presStyleCnt="0"/>
      <dgm:spPr/>
    </dgm:pt>
    <dgm:pt modelId="{714F95E9-3066-47DB-8924-35B22826F34F}" type="pres">
      <dgm:prSet presAssocID="{2CDFB76A-C0F9-4828-91E1-0625A3AFC0A8}" presName="compositeNode" presStyleCnt="0">
        <dgm:presLayoutVars>
          <dgm:bulletEnabled val="1"/>
        </dgm:presLayoutVars>
      </dgm:prSet>
      <dgm:spPr/>
    </dgm:pt>
    <dgm:pt modelId="{1FF2C84D-C46A-4218-BD07-AD1043914A99}" type="pres">
      <dgm:prSet presAssocID="{2CDFB76A-C0F9-4828-91E1-0625A3AFC0A8}" presName="bgRect" presStyleLbl="bgAccFollowNode1" presStyleIdx="4" presStyleCnt="5"/>
      <dgm:spPr/>
    </dgm:pt>
    <dgm:pt modelId="{79BBC89F-B3B5-4970-90F6-3B9D65AD749F}" type="pres">
      <dgm:prSet presAssocID="{C3D50126-4108-43B8-9C53-ECB983DEEAC9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C5676555-A257-4CE4-B68A-6EE47806FE0E}" type="pres">
      <dgm:prSet presAssocID="{2CDFB76A-C0F9-4828-91E1-0625A3AFC0A8}" presName="bottomLine" presStyleLbl="alignNode1" presStyleIdx="9" presStyleCnt="10">
        <dgm:presLayoutVars/>
      </dgm:prSet>
      <dgm:spPr/>
    </dgm:pt>
    <dgm:pt modelId="{DF0D3D87-2507-4BDE-AE6E-0B54720B3C5E}" type="pres">
      <dgm:prSet presAssocID="{2CDFB76A-C0F9-4828-91E1-0625A3AFC0A8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355CB226-0A48-42BB-9710-890FA0DF61B5}" type="presOf" srcId="{D34AB0E6-1251-450B-BD64-FDCF51DE7625}" destId="{C0891476-680E-4F84-A3B0-02F150C15527}" srcOrd="1" destOrd="0" presId="urn:microsoft.com/office/officeart/2016/7/layout/BasicLinearProcessNumbered"/>
    <dgm:cxn modelId="{73836128-3BDB-44C9-B30F-0C0EF92C36B0}" type="presOf" srcId="{530C7F7C-6CA6-48D6-88CD-2A61FE62AE2E}" destId="{6E1DEFD5-6C8C-4407-BFB5-B39AD71B9D7F}" srcOrd="0" destOrd="0" presId="urn:microsoft.com/office/officeart/2016/7/layout/BasicLinearProcessNumbered"/>
    <dgm:cxn modelId="{B269BD39-C39C-417D-AEAB-75C59DCA2BCD}" type="presOf" srcId="{0042EE6B-A2A6-426D-9173-28A506678551}" destId="{82F3BE87-9400-4D85-86A7-C8FBF92EBF73}" srcOrd="1" destOrd="0" presId="urn:microsoft.com/office/officeart/2016/7/layout/BasicLinearProcessNumbered"/>
    <dgm:cxn modelId="{40CF313C-0956-4C35-A31C-C0E8C23AF4B6}" type="presOf" srcId="{0D30F435-E709-4A2C-94EB-275CCA7EE89A}" destId="{2DA56645-7A48-4009-9211-FD3632578E31}" srcOrd="0" destOrd="0" presId="urn:microsoft.com/office/officeart/2016/7/layout/BasicLinearProcessNumbered"/>
    <dgm:cxn modelId="{0D45D53C-9B2A-4C1C-8B37-1F28D3B1EDEE}" type="presOf" srcId="{A485E2EA-D824-493E-8152-318B6AED116E}" destId="{1B8E4D79-66A9-437D-9889-2DE21FE08939}" srcOrd="1" destOrd="0" presId="urn:microsoft.com/office/officeart/2016/7/layout/BasicLinearProcessNumbered"/>
    <dgm:cxn modelId="{C1DC7A61-4590-4300-8067-5D3D02FC0609}" srcId="{530C7F7C-6CA6-48D6-88CD-2A61FE62AE2E}" destId="{A485E2EA-D824-493E-8152-318B6AED116E}" srcOrd="2" destOrd="0" parTransId="{BC24A76E-71C5-41B0-B86B-3BA9E7CAFA81}" sibTransId="{C4F6B463-C1FE-4DBE-8AA4-DD16BE065539}"/>
    <dgm:cxn modelId="{4F8A7D4A-1536-4E15-918B-2A6CC962D333}" type="presOf" srcId="{2CDFB76A-C0F9-4828-91E1-0625A3AFC0A8}" destId="{1FF2C84D-C46A-4218-BD07-AD1043914A99}" srcOrd="0" destOrd="0" presId="urn:microsoft.com/office/officeart/2016/7/layout/BasicLinearProcessNumbered"/>
    <dgm:cxn modelId="{EB24A68D-8A64-460D-8FF4-1AA71DB76BA3}" type="presOf" srcId="{0D30F435-E709-4A2C-94EB-275CCA7EE89A}" destId="{DC874FC4-8CAF-461A-929C-FB2A8E18960D}" srcOrd="1" destOrd="0" presId="urn:microsoft.com/office/officeart/2016/7/layout/BasicLinearProcessNumbered"/>
    <dgm:cxn modelId="{D64F94AB-C90D-45EE-819D-34AF9E42B7C6}" type="presOf" srcId="{39ADDEAD-2975-4AFB-9BF7-FAFAE9039BDC}" destId="{1811EA92-BF80-468E-8C1C-6C96512F19DD}" srcOrd="0" destOrd="0" presId="urn:microsoft.com/office/officeart/2016/7/layout/BasicLinearProcessNumbered"/>
    <dgm:cxn modelId="{2F4E0CAC-0E5A-45BB-BBA1-F4C8286CEDE5}" type="presOf" srcId="{C3BD33C2-AA22-431C-A789-17753083C816}" destId="{8389F401-2981-405D-8211-6D293FA98627}" srcOrd="0" destOrd="0" presId="urn:microsoft.com/office/officeart/2016/7/layout/BasicLinearProcessNumbered"/>
    <dgm:cxn modelId="{ADF3C2AF-2617-43C3-872B-E8344A19CFAD}" type="presOf" srcId="{C3D50126-4108-43B8-9C53-ECB983DEEAC9}" destId="{79BBC89F-B3B5-4970-90F6-3B9D65AD749F}" srcOrd="0" destOrd="0" presId="urn:microsoft.com/office/officeart/2016/7/layout/BasicLinearProcessNumbered"/>
    <dgm:cxn modelId="{D70925B4-3281-48A5-9133-27BE7328B3FF}" srcId="{530C7F7C-6CA6-48D6-88CD-2A61FE62AE2E}" destId="{D34AB0E6-1251-450B-BD64-FDCF51DE7625}" srcOrd="1" destOrd="0" parTransId="{52C0B289-8AA6-4C1B-ABCE-24B48E9F386D}" sibTransId="{2CC0D8B1-3B4A-47A5-8D0A-9CD14A430284}"/>
    <dgm:cxn modelId="{676E6CB5-75D5-4D67-887A-A81F71DD9905}" type="presOf" srcId="{0042EE6B-A2A6-426D-9173-28A506678551}" destId="{71224A31-F401-4E1E-A605-DB9A2FF24FEB}" srcOrd="0" destOrd="0" presId="urn:microsoft.com/office/officeart/2016/7/layout/BasicLinearProcessNumbered"/>
    <dgm:cxn modelId="{BA0708BF-107D-4D83-B817-0D2AC8084925}" srcId="{530C7F7C-6CA6-48D6-88CD-2A61FE62AE2E}" destId="{0D30F435-E709-4A2C-94EB-275CCA7EE89A}" srcOrd="0" destOrd="0" parTransId="{61127576-4B4D-4A16-9FCF-EFC9A6C6B28B}" sibTransId="{39ADDEAD-2975-4AFB-9BF7-FAFAE9039BDC}"/>
    <dgm:cxn modelId="{1D6061C1-F8DA-4762-83CC-A15267AC6558}" type="presOf" srcId="{2CDFB76A-C0F9-4828-91E1-0625A3AFC0A8}" destId="{DF0D3D87-2507-4BDE-AE6E-0B54720B3C5E}" srcOrd="1" destOrd="0" presId="urn:microsoft.com/office/officeart/2016/7/layout/BasicLinearProcessNumbered"/>
    <dgm:cxn modelId="{DAE49DC2-D380-4CB2-899E-D89D1AA35CDF}" type="presOf" srcId="{D34AB0E6-1251-450B-BD64-FDCF51DE7625}" destId="{AEDD67EB-2F5A-48AC-8198-EE666CA4764C}" srcOrd="0" destOrd="0" presId="urn:microsoft.com/office/officeart/2016/7/layout/BasicLinearProcessNumbered"/>
    <dgm:cxn modelId="{7DC6DAC6-67A7-45FF-AC56-3D9472A8460F}" srcId="{530C7F7C-6CA6-48D6-88CD-2A61FE62AE2E}" destId="{2CDFB76A-C0F9-4828-91E1-0625A3AFC0A8}" srcOrd="4" destOrd="0" parTransId="{B5BFB60F-409A-48CC-B98A-BFEF3318BB59}" sibTransId="{C3D50126-4108-43B8-9C53-ECB983DEEAC9}"/>
    <dgm:cxn modelId="{82C481CF-6E74-4EA4-8D4A-1E7E57274063}" type="presOf" srcId="{A485E2EA-D824-493E-8152-318B6AED116E}" destId="{358D39AD-CC19-4CBB-8D7F-0451A895DA3C}" srcOrd="0" destOrd="0" presId="urn:microsoft.com/office/officeart/2016/7/layout/BasicLinearProcessNumbered"/>
    <dgm:cxn modelId="{7E3A34DC-E0F9-44CA-830C-165FA2613293}" srcId="{530C7F7C-6CA6-48D6-88CD-2A61FE62AE2E}" destId="{0042EE6B-A2A6-426D-9173-28A506678551}" srcOrd="3" destOrd="0" parTransId="{8E5CA7F4-5ACF-4160-8E2C-D06E024D7374}" sibTransId="{C3BD33C2-AA22-431C-A789-17753083C816}"/>
    <dgm:cxn modelId="{DDFC03E0-2598-4166-8049-72CBB6285FA9}" type="presOf" srcId="{2CC0D8B1-3B4A-47A5-8D0A-9CD14A430284}" destId="{A720E3CE-DB8E-43C2-AAB4-1EE4E24AD5F5}" srcOrd="0" destOrd="0" presId="urn:microsoft.com/office/officeart/2016/7/layout/BasicLinearProcessNumbered"/>
    <dgm:cxn modelId="{64F992E5-ADD4-44DE-B69E-536D87D8D522}" type="presOf" srcId="{C4F6B463-C1FE-4DBE-8AA4-DD16BE065539}" destId="{EAD37F14-5733-40FF-BF97-6892EE5A3FCF}" srcOrd="0" destOrd="0" presId="urn:microsoft.com/office/officeart/2016/7/layout/BasicLinearProcessNumbered"/>
    <dgm:cxn modelId="{183A25C7-441C-4432-98E2-6A361DAFA2EF}" type="presParOf" srcId="{6E1DEFD5-6C8C-4407-BFB5-B39AD71B9D7F}" destId="{58193231-10FB-4866-B4D1-CC2CA3ECD308}" srcOrd="0" destOrd="0" presId="urn:microsoft.com/office/officeart/2016/7/layout/BasicLinearProcessNumbered"/>
    <dgm:cxn modelId="{FD5B1051-F01D-4B0D-B679-C206D5455D6A}" type="presParOf" srcId="{58193231-10FB-4866-B4D1-CC2CA3ECD308}" destId="{2DA56645-7A48-4009-9211-FD3632578E31}" srcOrd="0" destOrd="0" presId="urn:microsoft.com/office/officeart/2016/7/layout/BasicLinearProcessNumbered"/>
    <dgm:cxn modelId="{AA7DC94D-191D-4453-908A-8A0CA9316019}" type="presParOf" srcId="{58193231-10FB-4866-B4D1-CC2CA3ECD308}" destId="{1811EA92-BF80-468E-8C1C-6C96512F19DD}" srcOrd="1" destOrd="0" presId="urn:microsoft.com/office/officeart/2016/7/layout/BasicLinearProcessNumbered"/>
    <dgm:cxn modelId="{826150F6-95D5-4D11-BA5B-A5AA25674FF0}" type="presParOf" srcId="{58193231-10FB-4866-B4D1-CC2CA3ECD308}" destId="{670EE175-E50C-4AE3-A04D-706E6F1BC1D3}" srcOrd="2" destOrd="0" presId="urn:microsoft.com/office/officeart/2016/7/layout/BasicLinearProcessNumbered"/>
    <dgm:cxn modelId="{136AC6FD-7849-43E8-83DD-9347C67F6EC5}" type="presParOf" srcId="{58193231-10FB-4866-B4D1-CC2CA3ECD308}" destId="{DC874FC4-8CAF-461A-929C-FB2A8E18960D}" srcOrd="3" destOrd="0" presId="urn:microsoft.com/office/officeart/2016/7/layout/BasicLinearProcessNumbered"/>
    <dgm:cxn modelId="{489B448E-EA3A-4742-8686-C80A71B7F77B}" type="presParOf" srcId="{6E1DEFD5-6C8C-4407-BFB5-B39AD71B9D7F}" destId="{8914BDAE-AE30-42E6-8155-A3CA72D11BE2}" srcOrd="1" destOrd="0" presId="urn:microsoft.com/office/officeart/2016/7/layout/BasicLinearProcessNumbered"/>
    <dgm:cxn modelId="{B000A920-25DE-45E6-8BD5-6D31DB70DEF9}" type="presParOf" srcId="{6E1DEFD5-6C8C-4407-BFB5-B39AD71B9D7F}" destId="{3997E84B-CBF0-4804-9E35-C8614D7C74BF}" srcOrd="2" destOrd="0" presId="urn:microsoft.com/office/officeart/2016/7/layout/BasicLinearProcessNumbered"/>
    <dgm:cxn modelId="{640C9B97-159B-4C6A-94E6-0E4F3D64D8FD}" type="presParOf" srcId="{3997E84B-CBF0-4804-9E35-C8614D7C74BF}" destId="{AEDD67EB-2F5A-48AC-8198-EE666CA4764C}" srcOrd="0" destOrd="0" presId="urn:microsoft.com/office/officeart/2016/7/layout/BasicLinearProcessNumbered"/>
    <dgm:cxn modelId="{8B70EAD3-36F3-495A-951C-1966DB01D817}" type="presParOf" srcId="{3997E84B-CBF0-4804-9E35-C8614D7C74BF}" destId="{A720E3CE-DB8E-43C2-AAB4-1EE4E24AD5F5}" srcOrd="1" destOrd="0" presId="urn:microsoft.com/office/officeart/2016/7/layout/BasicLinearProcessNumbered"/>
    <dgm:cxn modelId="{62D192B8-4425-4E26-9487-655372723CA8}" type="presParOf" srcId="{3997E84B-CBF0-4804-9E35-C8614D7C74BF}" destId="{EC11D2E9-7770-4FE3-B56F-1AE637669A02}" srcOrd="2" destOrd="0" presId="urn:microsoft.com/office/officeart/2016/7/layout/BasicLinearProcessNumbered"/>
    <dgm:cxn modelId="{7EEC5443-9BCD-49A6-8B39-622D79927C58}" type="presParOf" srcId="{3997E84B-CBF0-4804-9E35-C8614D7C74BF}" destId="{C0891476-680E-4F84-A3B0-02F150C15527}" srcOrd="3" destOrd="0" presId="urn:microsoft.com/office/officeart/2016/7/layout/BasicLinearProcessNumbered"/>
    <dgm:cxn modelId="{2F4CF67E-2C2C-4893-9E36-09F8535E7C70}" type="presParOf" srcId="{6E1DEFD5-6C8C-4407-BFB5-B39AD71B9D7F}" destId="{DFD859A2-63EB-41F4-B275-1A5B43B2A977}" srcOrd="3" destOrd="0" presId="urn:microsoft.com/office/officeart/2016/7/layout/BasicLinearProcessNumbered"/>
    <dgm:cxn modelId="{1D1C6CFC-8776-44B9-8E0F-C3CC8F97E0E2}" type="presParOf" srcId="{6E1DEFD5-6C8C-4407-BFB5-B39AD71B9D7F}" destId="{2A646DB4-CE44-4085-B0A8-4553B40EE993}" srcOrd="4" destOrd="0" presId="urn:microsoft.com/office/officeart/2016/7/layout/BasicLinearProcessNumbered"/>
    <dgm:cxn modelId="{D3B8EA7D-FA10-43FA-8831-B2809ED060E8}" type="presParOf" srcId="{2A646DB4-CE44-4085-B0A8-4553B40EE993}" destId="{358D39AD-CC19-4CBB-8D7F-0451A895DA3C}" srcOrd="0" destOrd="0" presId="urn:microsoft.com/office/officeart/2016/7/layout/BasicLinearProcessNumbered"/>
    <dgm:cxn modelId="{9A5A590B-378B-4E77-A793-1AD8B2651CFB}" type="presParOf" srcId="{2A646DB4-CE44-4085-B0A8-4553B40EE993}" destId="{EAD37F14-5733-40FF-BF97-6892EE5A3FCF}" srcOrd="1" destOrd="0" presId="urn:microsoft.com/office/officeart/2016/7/layout/BasicLinearProcessNumbered"/>
    <dgm:cxn modelId="{07727C19-0D5F-4D99-8D64-61F882F4FA55}" type="presParOf" srcId="{2A646DB4-CE44-4085-B0A8-4553B40EE993}" destId="{85FD24F3-257F-476E-BBD4-E3C42D2477AA}" srcOrd="2" destOrd="0" presId="urn:microsoft.com/office/officeart/2016/7/layout/BasicLinearProcessNumbered"/>
    <dgm:cxn modelId="{B3F63417-79B1-4E43-B5E0-C40618DE1F5B}" type="presParOf" srcId="{2A646DB4-CE44-4085-B0A8-4553B40EE993}" destId="{1B8E4D79-66A9-437D-9889-2DE21FE08939}" srcOrd="3" destOrd="0" presId="urn:microsoft.com/office/officeart/2016/7/layout/BasicLinearProcessNumbered"/>
    <dgm:cxn modelId="{0E939248-2109-494C-B733-BA4E494B0383}" type="presParOf" srcId="{6E1DEFD5-6C8C-4407-BFB5-B39AD71B9D7F}" destId="{2E8ED167-6B04-43F1-A838-9C9A92445F25}" srcOrd="5" destOrd="0" presId="urn:microsoft.com/office/officeart/2016/7/layout/BasicLinearProcessNumbered"/>
    <dgm:cxn modelId="{0C750407-CECE-4523-BB5B-C3A476163DFB}" type="presParOf" srcId="{6E1DEFD5-6C8C-4407-BFB5-B39AD71B9D7F}" destId="{136FCE44-D81F-45E3-A4CF-ACEF44CC0477}" srcOrd="6" destOrd="0" presId="urn:microsoft.com/office/officeart/2016/7/layout/BasicLinearProcessNumbered"/>
    <dgm:cxn modelId="{0F5F1DAE-D43F-4805-A434-1A11B8BAC3B1}" type="presParOf" srcId="{136FCE44-D81F-45E3-A4CF-ACEF44CC0477}" destId="{71224A31-F401-4E1E-A605-DB9A2FF24FEB}" srcOrd="0" destOrd="0" presId="urn:microsoft.com/office/officeart/2016/7/layout/BasicLinearProcessNumbered"/>
    <dgm:cxn modelId="{2CF059EE-DE94-4E3C-9C6E-ECCEE799EB1E}" type="presParOf" srcId="{136FCE44-D81F-45E3-A4CF-ACEF44CC0477}" destId="{8389F401-2981-405D-8211-6D293FA98627}" srcOrd="1" destOrd="0" presId="urn:microsoft.com/office/officeart/2016/7/layout/BasicLinearProcessNumbered"/>
    <dgm:cxn modelId="{CFBF1243-03C4-4B99-A8F6-547BC5CF71ED}" type="presParOf" srcId="{136FCE44-D81F-45E3-A4CF-ACEF44CC0477}" destId="{5D4CD401-03AB-4BFD-9295-0D112E3B4FDA}" srcOrd="2" destOrd="0" presId="urn:microsoft.com/office/officeart/2016/7/layout/BasicLinearProcessNumbered"/>
    <dgm:cxn modelId="{4ED456D6-4D11-4039-8677-865AD3AFE4CD}" type="presParOf" srcId="{136FCE44-D81F-45E3-A4CF-ACEF44CC0477}" destId="{82F3BE87-9400-4D85-86A7-C8FBF92EBF73}" srcOrd="3" destOrd="0" presId="urn:microsoft.com/office/officeart/2016/7/layout/BasicLinearProcessNumbered"/>
    <dgm:cxn modelId="{BA675935-13CF-482E-AC0C-93C856DC8D7F}" type="presParOf" srcId="{6E1DEFD5-6C8C-4407-BFB5-B39AD71B9D7F}" destId="{0CE0C71E-898F-4CCA-99C2-FBF018DA9532}" srcOrd="7" destOrd="0" presId="urn:microsoft.com/office/officeart/2016/7/layout/BasicLinearProcessNumbered"/>
    <dgm:cxn modelId="{47858C73-4207-446E-B7B0-8EFF5EA406A1}" type="presParOf" srcId="{6E1DEFD5-6C8C-4407-BFB5-B39AD71B9D7F}" destId="{714F95E9-3066-47DB-8924-35B22826F34F}" srcOrd="8" destOrd="0" presId="urn:microsoft.com/office/officeart/2016/7/layout/BasicLinearProcessNumbered"/>
    <dgm:cxn modelId="{1A1D2D02-C584-4316-8945-C0CB1C439858}" type="presParOf" srcId="{714F95E9-3066-47DB-8924-35B22826F34F}" destId="{1FF2C84D-C46A-4218-BD07-AD1043914A99}" srcOrd="0" destOrd="0" presId="urn:microsoft.com/office/officeart/2016/7/layout/BasicLinearProcessNumbered"/>
    <dgm:cxn modelId="{7F46FD22-A42E-4020-8CBA-AA82400C1F43}" type="presParOf" srcId="{714F95E9-3066-47DB-8924-35B22826F34F}" destId="{79BBC89F-B3B5-4970-90F6-3B9D65AD749F}" srcOrd="1" destOrd="0" presId="urn:microsoft.com/office/officeart/2016/7/layout/BasicLinearProcessNumbered"/>
    <dgm:cxn modelId="{1EE4B609-5F10-44AD-848D-32893CA795C5}" type="presParOf" srcId="{714F95E9-3066-47DB-8924-35B22826F34F}" destId="{C5676555-A257-4CE4-B68A-6EE47806FE0E}" srcOrd="2" destOrd="0" presId="urn:microsoft.com/office/officeart/2016/7/layout/BasicLinearProcessNumbered"/>
    <dgm:cxn modelId="{CAF5FCE8-320A-4A61-B5E5-5144E87A6C43}" type="presParOf" srcId="{714F95E9-3066-47DB-8924-35B22826F34F}" destId="{DF0D3D87-2507-4BDE-AE6E-0B54720B3C5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5FF02-BC4C-4AB3-9AB4-E6C94B609B48}">
      <dsp:nvSpPr>
        <dsp:cNvPr id="0" name=""/>
        <dsp:cNvSpPr/>
      </dsp:nvSpPr>
      <dsp:spPr>
        <a:xfrm>
          <a:off x="684914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D264DC-9D80-4688-A9AD-CA24540CE463}">
      <dsp:nvSpPr>
        <dsp:cNvPr id="0" name=""/>
        <dsp:cNvSpPr/>
      </dsp:nvSpPr>
      <dsp:spPr>
        <a:xfrm>
          <a:off x="91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4E6C3-747C-409E-A170-7FF7FFBBA535}">
      <dsp:nvSpPr>
        <dsp:cNvPr id="0" name=""/>
        <dsp:cNvSpPr/>
      </dsp:nvSpPr>
      <dsp:spPr>
        <a:xfrm>
          <a:off x="33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0" i="0" kern="1200">
              <a:solidFill>
                <a:srgbClr val="000000"/>
              </a:solidFill>
              <a:latin typeface="Times New Roman"/>
              <a:ea typeface="Calibri"/>
              <a:cs typeface="Calibri"/>
            </a:rPr>
            <a:t>Students Learn Better</a:t>
          </a:r>
          <a:endParaRPr lang="en-US" sz="1900" b="0" i="0" kern="1200">
            <a:solidFill>
              <a:srgbClr val="444444"/>
            </a:solidFill>
            <a:latin typeface="Times New Roman"/>
            <a:ea typeface="Calibri"/>
            <a:cs typeface="Calibri"/>
          </a:endParaRPr>
        </a:p>
      </dsp:txBody>
      <dsp:txXfrm>
        <a:off x="333914" y="2456402"/>
        <a:ext cx="1800000" cy="720000"/>
      </dsp:txXfrm>
    </dsp:sp>
    <dsp:sp modelId="{B5B4C61A-CF65-4819-BE80-A889F07E02E7}">
      <dsp:nvSpPr>
        <dsp:cNvPr id="0" name=""/>
        <dsp:cNvSpPr/>
      </dsp:nvSpPr>
      <dsp:spPr>
        <a:xfrm>
          <a:off x="2799914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914DD8-66ED-4EBD-B9F2-9F52250A8FA3}">
      <dsp:nvSpPr>
        <dsp:cNvPr id="0" name=""/>
        <dsp:cNvSpPr/>
      </dsp:nvSpPr>
      <dsp:spPr>
        <a:xfrm>
          <a:off x="303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3C8BC-3E74-4CDB-9766-A78181A7740A}">
      <dsp:nvSpPr>
        <dsp:cNvPr id="0" name=""/>
        <dsp:cNvSpPr/>
      </dsp:nvSpPr>
      <dsp:spPr>
        <a:xfrm>
          <a:off x="244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0" i="0" kern="1200">
              <a:solidFill>
                <a:srgbClr val="000000"/>
              </a:solidFill>
              <a:latin typeface="Times New Roman"/>
              <a:ea typeface="Calibri"/>
              <a:cs typeface="Calibri"/>
            </a:rPr>
            <a:t>Saves Money</a:t>
          </a:r>
        </a:p>
      </dsp:txBody>
      <dsp:txXfrm>
        <a:off x="2448914" y="2456402"/>
        <a:ext cx="1800000" cy="720000"/>
      </dsp:txXfrm>
    </dsp:sp>
    <dsp:sp modelId="{D148F403-5E34-4195-9A77-41EBDA30DCEF}">
      <dsp:nvSpPr>
        <dsp:cNvPr id="0" name=""/>
        <dsp:cNvSpPr/>
      </dsp:nvSpPr>
      <dsp:spPr>
        <a:xfrm>
          <a:off x="4914914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D9731-B17C-43D8-8CE1-08C91A886272}">
      <dsp:nvSpPr>
        <dsp:cNvPr id="0" name=""/>
        <dsp:cNvSpPr/>
      </dsp:nvSpPr>
      <dsp:spPr>
        <a:xfrm>
          <a:off x="514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6F4EB-C714-4C32-98AD-A0A271D53C07}">
      <dsp:nvSpPr>
        <dsp:cNvPr id="0" name=""/>
        <dsp:cNvSpPr/>
      </dsp:nvSpPr>
      <dsp:spPr>
        <a:xfrm>
          <a:off x="456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0" i="0" kern="1200">
              <a:solidFill>
                <a:srgbClr val="000000"/>
              </a:solidFill>
              <a:latin typeface="Times New Roman"/>
              <a:ea typeface="Calibri"/>
              <a:cs typeface="Calibri"/>
            </a:rPr>
            <a:t>Fairness for All</a:t>
          </a:r>
          <a:endParaRPr lang="en-US" sz="1900" b="0" i="0" kern="1200">
            <a:solidFill>
              <a:srgbClr val="444444"/>
            </a:solidFill>
            <a:latin typeface="Times New Roman"/>
            <a:ea typeface="Calibri"/>
            <a:cs typeface="Calibri"/>
          </a:endParaRPr>
        </a:p>
      </dsp:txBody>
      <dsp:txXfrm>
        <a:off x="4563914" y="2456402"/>
        <a:ext cx="1800000" cy="720000"/>
      </dsp:txXfrm>
    </dsp:sp>
    <dsp:sp modelId="{DE4CA9C5-D78D-4A0B-8794-5CBCC9F46795}">
      <dsp:nvSpPr>
        <dsp:cNvPr id="0" name=""/>
        <dsp:cNvSpPr/>
      </dsp:nvSpPr>
      <dsp:spPr>
        <a:xfrm>
          <a:off x="7029914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8DCD54-FCA2-4B44-A073-F994E3056FB0}">
      <dsp:nvSpPr>
        <dsp:cNvPr id="0" name=""/>
        <dsp:cNvSpPr/>
      </dsp:nvSpPr>
      <dsp:spPr>
        <a:xfrm>
          <a:off x="7263914" y="1250402"/>
          <a:ext cx="630000" cy="63000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98ABA-7D62-44AE-AD00-F43A73C896F6}">
      <dsp:nvSpPr>
        <dsp:cNvPr id="0" name=""/>
        <dsp:cNvSpPr/>
      </dsp:nvSpPr>
      <dsp:spPr>
        <a:xfrm>
          <a:off x="667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0" i="0" kern="1200">
              <a:solidFill>
                <a:srgbClr val="000000"/>
              </a:solidFill>
              <a:latin typeface="Times New Roman"/>
              <a:ea typeface="Calibri"/>
              <a:cs typeface="Calibri"/>
            </a:rPr>
            <a:t>Better Decisions</a:t>
          </a:r>
          <a:endParaRPr lang="en-US" sz="1900" b="0" i="0" kern="1200">
            <a:solidFill>
              <a:srgbClr val="444444"/>
            </a:solidFill>
            <a:latin typeface="Times New Roman"/>
            <a:ea typeface="Calibri"/>
            <a:cs typeface="Calibri"/>
          </a:endParaRPr>
        </a:p>
      </dsp:txBody>
      <dsp:txXfrm>
        <a:off x="6678914" y="2456402"/>
        <a:ext cx="1800000" cy="720000"/>
      </dsp:txXfrm>
    </dsp:sp>
    <dsp:sp modelId="{74039CAA-5C6F-4E08-ADCD-ADE4FC4907EE}">
      <dsp:nvSpPr>
        <dsp:cNvPr id="0" name=""/>
        <dsp:cNvSpPr/>
      </dsp:nvSpPr>
      <dsp:spPr>
        <a:xfrm>
          <a:off x="9144914" y="1016402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737E3-68BB-442A-9B0D-31E47C270428}">
      <dsp:nvSpPr>
        <dsp:cNvPr id="0" name=""/>
        <dsp:cNvSpPr/>
      </dsp:nvSpPr>
      <dsp:spPr>
        <a:xfrm>
          <a:off x="937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56A59-F0C2-4CF9-8A4C-97036909550A}">
      <dsp:nvSpPr>
        <dsp:cNvPr id="0" name=""/>
        <dsp:cNvSpPr/>
      </dsp:nvSpPr>
      <dsp:spPr>
        <a:xfrm>
          <a:off x="879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0" i="0" kern="1200">
              <a:solidFill>
                <a:srgbClr val="000000"/>
              </a:solidFill>
              <a:latin typeface="Times New Roman"/>
              <a:ea typeface="Calibri"/>
              <a:cs typeface="Calibri"/>
            </a:rPr>
            <a:t>Plan Ahead</a:t>
          </a:r>
          <a:endParaRPr lang="en-US" sz="1900" b="0" i="0" kern="1200">
            <a:solidFill>
              <a:srgbClr val="444444"/>
            </a:solidFill>
            <a:latin typeface="Times New Roman"/>
            <a:ea typeface="Calibri"/>
            <a:cs typeface="Calibri"/>
          </a:endParaRPr>
        </a:p>
      </dsp:txBody>
      <dsp:txXfrm>
        <a:off x="8793914" y="245640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24F07-864B-4579-88BB-1A04A056E4CD}">
      <dsp:nvSpPr>
        <dsp:cNvPr id="0" name=""/>
        <dsp:cNvSpPr/>
      </dsp:nvSpPr>
      <dsp:spPr>
        <a:xfrm>
          <a:off x="0" y="393"/>
          <a:ext cx="502919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BD571E-C248-4BEB-8B8B-795A6CA57F02}">
      <dsp:nvSpPr>
        <dsp:cNvPr id="0" name=""/>
        <dsp:cNvSpPr/>
      </dsp:nvSpPr>
      <dsp:spPr>
        <a:xfrm>
          <a:off x="0" y="393"/>
          <a:ext cx="5029199" cy="64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Times New Roman"/>
              <a:cs typeface="Times New Roman"/>
            </a:rPr>
            <a:t>Data Overview</a:t>
          </a:r>
        </a:p>
      </dsp:txBody>
      <dsp:txXfrm>
        <a:off x="0" y="393"/>
        <a:ext cx="5029199" cy="645367"/>
      </dsp:txXfrm>
    </dsp:sp>
    <dsp:sp modelId="{9A432E07-0D9A-45E2-83A5-33D0E67D14AE}">
      <dsp:nvSpPr>
        <dsp:cNvPr id="0" name=""/>
        <dsp:cNvSpPr/>
      </dsp:nvSpPr>
      <dsp:spPr>
        <a:xfrm>
          <a:off x="0" y="645761"/>
          <a:ext cx="502919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71E4492-F973-4023-99DD-0CC0DD47CA6A}">
      <dsp:nvSpPr>
        <dsp:cNvPr id="0" name=""/>
        <dsp:cNvSpPr/>
      </dsp:nvSpPr>
      <dsp:spPr>
        <a:xfrm>
          <a:off x="0" y="645761"/>
          <a:ext cx="5029199" cy="64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Times New Roman"/>
              <a:cs typeface="Times New Roman"/>
            </a:rPr>
            <a:t>Research Goals</a:t>
          </a:r>
        </a:p>
      </dsp:txBody>
      <dsp:txXfrm>
        <a:off x="0" y="645761"/>
        <a:ext cx="5029199" cy="645367"/>
      </dsp:txXfrm>
    </dsp:sp>
    <dsp:sp modelId="{6DA7F42D-995F-4C4F-AB44-7FE1DF9C517E}">
      <dsp:nvSpPr>
        <dsp:cNvPr id="0" name=""/>
        <dsp:cNvSpPr/>
      </dsp:nvSpPr>
      <dsp:spPr>
        <a:xfrm>
          <a:off x="0" y="1291129"/>
          <a:ext cx="502919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FFCA208-5688-42B0-8D99-A62EB77D0E2C}">
      <dsp:nvSpPr>
        <dsp:cNvPr id="0" name=""/>
        <dsp:cNvSpPr/>
      </dsp:nvSpPr>
      <dsp:spPr>
        <a:xfrm>
          <a:off x="0" y="1291129"/>
          <a:ext cx="5029199" cy="64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Times New Roman"/>
              <a:cs typeface="Times New Roman"/>
            </a:rPr>
            <a:t>Methods</a:t>
          </a:r>
        </a:p>
      </dsp:txBody>
      <dsp:txXfrm>
        <a:off x="0" y="1291129"/>
        <a:ext cx="5029199" cy="645367"/>
      </dsp:txXfrm>
    </dsp:sp>
    <dsp:sp modelId="{82C8C043-E316-4C98-AC4E-66826C412F53}">
      <dsp:nvSpPr>
        <dsp:cNvPr id="0" name=""/>
        <dsp:cNvSpPr/>
      </dsp:nvSpPr>
      <dsp:spPr>
        <a:xfrm>
          <a:off x="0" y="1936496"/>
          <a:ext cx="502919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F61569-58EA-48EA-B7C2-F955C3F030A0}">
      <dsp:nvSpPr>
        <dsp:cNvPr id="0" name=""/>
        <dsp:cNvSpPr/>
      </dsp:nvSpPr>
      <dsp:spPr>
        <a:xfrm>
          <a:off x="0" y="1936496"/>
          <a:ext cx="5029199" cy="64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Times New Roman"/>
              <a:cs typeface="Times New Roman"/>
            </a:rPr>
            <a:t>Results</a:t>
          </a:r>
        </a:p>
      </dsp:txBody>
      <dsp:txXfrm>
        <a:off x="0" y="1936496"/>
        <a:ext cx="5029199" cy="645367"/>
      </dsp:txXfrm>
    </dsp:sp>
    <dsp:sp modelId="{6F62F36F-C10F-4105-A063-3D6D80AC24A5}">
      <dsp:nvSpPr>
        <dsp:cNvPr id="0" name=""/>
        <dsp:cNvSpPr/>
      </dsp:nvSpPr>
      <dsp:spPr>
        <a:xfrm>
          <a:off x="0" y="2581864"/>
          <a:ext cx="502919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A324506-6D60-4F52-8C8E-E877C6F931F4}">
      <dsp:nvSpPr>
        <dsp:cNvPr id="0" name=""/>
        <dsp:cNvSpPr/>
      </dsp:nvSpPr>
      <dsp:spPr>
        <a:xfrm>
          <a:off x="0" y="2581864"/>
          <a:ext cx="5029199" cy="64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Times New Roman"/>
              <a:cs typeface="Times New Roman"/>
            </a:rPr>
            <a:t>What-If Scenario</a:t>
          </a:r>
        </a:p>
      </dsp:txBody>
      <dsp:txXfrm>
        <a:off x="0" y="2581864"/>
        <a:ext cx="5029199" cy="6453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56645-7A48-4009-9211-FD3632578E31}">
      <dsp:nvSpPr>
        <dsp:cNvPr id="0" name=""/>
        <dsp:cNvSpPr/>
      </dsp:nvSpPr>
      <dsp:spPr>
        <a:xfrm>
          <a:off x="3735" y="429100"/>
          <a:ext cx="2022288" cy="283120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665" tIns="330200" rIns="157665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1.Model educator role transitions using Markov Chains</a:t>
          </a:r>
        </a:p>
      </dsp:txBody>
      <dsp:txXfrm>
        <a:off x="3735" y="1504958"/>
        <a:ext cx="2022288" cy="1698722"/>
      </dsp:txXfrm>
    </dsp:sp>
    <dsp:sp modelId="{1811EA92-BF80-468E-8C1C-6C96512F19DD}">
      <dsp:nvSpPr>
        <dsp:cNvPr id="0" name=""/>
        <dsp:cNvSpPr/>
      </dsp:nvSpPr>
      <dsp:spPr>
        <a:xfrm>
          <a:off x="590198" y="712220"/>
          <a:ext cx="849361" cy="8493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220" tIns="12700" rIns="66220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1</a:t>
          </a:r>
        </a:p>
      </dsp:txBody>
      <dsp:txXfrm>
        <a:off x="714584" y="836606"/>
        <a:ext cx="600589" cy="600589"/>
      </dsp:txXfrm>
    </dsp:sp>
    <dsp:sp modelId="{670EE175-E50C-4AE3-A04D-706E6F1BC1D3}">
      <dsp:nvSpPr>
        <dsp:cNvPr id="0" name=""/>
        <dsp:cNvSpPr/>
      </dsp:nvSpPr>
      <dsp:spPr>
        <a:xfrm>
          <a:off x="3735" y="3260232"/>
          <a:ext cx="2022288" cy="72"/>
        </a:xfrm>
        <a:prstGeom prst="rect">
          <a:avLst/>
        </a:prstGeom>
        <a:solidFill>
          <a:schemeClr val="accent2">
            <a:hueOff val="715957"/>
            <a:satOff val="-2055"/>
            <a:lumOff val="-3290"/>
            <a:alphaOff val="0"/>
          </a:schemeClr>
        </a:solidFill>
        <a:ln w="19050" cap="flat" cmpd="sng" algn="ctr">
          <a:solidFill>
            <a:schemeClr val="accent2">
              <a:hueOff val="715957"/>
              <a:satOff val="-2055"/>
              <a:lumOff val="-32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D67EB-2F5A-48AC-8198-EE666CA4764C}">
      <dsp:nvSpPr>
        <dsp:cNvPr id="0" name=""/>
        <dsp:cNvSpPr/>
      </dsp:nvSpPr>
      <dsp:spPr>
        <a:xfrm>
          <a:off x="2228252" y="429100"/>
          <a:ext cx="2022288" cy="2831204"/>
        </a:xfrm>
        <a:prstGeom prst="rect">
          <a:avLst/>
        </a:prstGeom>
        <a:solidFill>
          <a:schemeClr val="accent2">
            <a:tint val="40000"/>
            <a:alpha val="90000"/>
            <a:hueOff val="1683680"/>
            <a:satOff val="-15558"/>
            <a:lumOff val="-175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683680"/>
              <a:satOff val="-15558"/>
              <a:lumOff val="-17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665" tIns="330200" rIns="157665" bIns="33020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2.Evaluate long-term</a:t>
          </a:r>
          <a:r>
            <a:rPr lang="en-US" sz="1500" kern="1200">
              <a:latin typeface="Aptos Display" panose="020F0302020204030204"/>
            </a:rPr>
            <a:t> </a:t>
          </a:r>
          <a:r>
            <a:rPr lang="en-US" sz="1500" kern="1200"/>
            <a:t>attrition</a:t>
          </a:r>
          <a:r>
            <a:rPr lang="en-US" sz="1500" kern="1200">
              <a:latin typeface="Aptos Display" panose="020F0302020204030204"/>
            </a:rPr>
            <a:t> </a:t>
          </a:r>
          <a:r>
            <a:rPr lang="en-US" sz="1500" kern="1200"/>
            <a:t>and role distributions</a:t>
          </a:r>
        </a:p>
      </dsp:txBody>
      <dsp:txXfrm>
        <a:off x="2228252" y="1504958"/>
        <a:ext cx="2022288" cy="1698722"/>
      </dsp:txXfrm>
    </dsp:sp>
    <dsp:sp modelId="{A720E3CE-DB8E-43C2-AAB4-1EE4E24AD5F5}">
      <dsp:nvSpPr>
        <dsp:cNvPr id="0" name=""/>
        <dsp:cNvSpPr/>
      </dsp:nvSpPr>
      <dsp:spPr>
        <a:xfrm>
          <a:off x="2814716" y="712220"/>
          <a:ext cx="849361" cy="849361"/>
        </a:xfrm>
        <a:prstGeom prst="ellipse">
          <a:avLst/>
        </a:prstGeom>
        <a:solidFill>
          <a:schemeClr val="accent2">
            <a:hueOff val="1431914"/>
            <a:satOff val="-4110"/>
            <a:lumOff val="-6580"/>
            <a:alphaOff val="0"/>
          </a:schemeClr>
        </a:solidFill>
        <a:ln w="19050" cap="flat" cmpd="sng" algn="ctr">
          <a:solidFill>
            <a:schemeClr val="accent2">
              <a:hueOff val="1431914"/>
              <a:satOff val="-4110"/>
              <a:lumOff val="-65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220" tIns="12700" rIns="66220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2</a:t>
          </a:r>
        </a:p>
      </dsp:txBody>
      <dsp:txXfrm>
        <a:off x="2939102" y="836606"/>
        <a:ext cx="600589" cy="600589"/>
      </dsp:txXfrm>
    </dsp:sp>
    <dsp:sp modelId="{EC11D2E9-7770-4FE3-B56F-1AE637669A02}">
      <dsp:nvSpPr>
        <dsp:cNvPr id="0" name=""/>
        <dsp:cNvSpPr/>
      </dsp:nvSpPr>
      <dsp:spPr>
        <a:xfrm>
          <a:off x="2228252" y="3260232"/>
          <a:ext cx="2022288" cy="72"/>
        </a:xfrm>
        <a:prstGeom prst="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D39AD-CC19-4CBB-8D7F-0451A895DA3C}">
      <dsp:nvSpPr>
        <dsp:cNvPr id="0" name=""/>
        <dsp:cNvSpPr/>
      </dsp:nvSpPr>
      <dsp:spPr>
        <a:xfrm>
          <a:off x="4452770" y="429100"/>
          <a:ext cx="2022288" cy="2831204"/>
        </a:xfrm>
        <a:prstGeom prst="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665" tIns="330200" rIns="157665" bIns="33020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3.</a:t>
          </a:r>
          <a:r>
            <a:rPr lang="en-US" sz="1500" kern="1200">
              <a:solidFill>
                <a:srgbClr val="000000"/>
              </a:solidFill>
              <a:latin typeface="Calibri"/>
              <a:ea typeface="Calibri"/>
              <a:cs typeface="Calibri"/>
            </a:rPr>
            <a:t>Apply Graph Theory to characterize the structure of career mobility</a:t>
          </a:r>
        </a:p>
      </dsp:txBody>
      <dsp:txXfrm>
        <a:off x="4452770" y="1504958"/>
        <a:ext cx="2022288" cy="1698722"/>
      </dsp:txXfrm>
    </dsp:sp>
    <dsp:sp modelId="{EAD37F14-5733-40FF-BF97-6892EE5A3FCF}">
      <dsp:nvSpPr>
        <dsp:cNvPr id="0" name=""/>
        <dsp:cNvSpPr/>
      </dsp:nvSpPr>
      <dsp:spPr>
        <a:xfrm>
          <a:off x="5039233" y="712220"/>
          <a:ext cx="849361" cy="849361"/>
        </a:xfrm>
        <a:prstGeom prst="ellipse">
          <a:avLst/>
        </a:prstGeom>
        <a:solidFill>
          <a:schemeClr val="accent2">
            <a:hueOff val="2863828"/>
            <a:satOff val="-8219"/>
            <a:lumOff val="-13160"/>
            <a:alphaOff val="0"/>
          </a:schemeClr>
        </a:solidFill>
        <a:ln w="19050" cap="flat" cmpd="sng" algn="ctr">
          <a:solidFill>
            <a:schemeClr val="accent2">
              <a:hueOff val="2863828"/>
              <a:satOff val="-8219"/>
              <a:lumOff val="-131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220" tIns="12700" rIns="66220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3</a:t>
          </a:r>
        </a:p>
      </dsp:txBody>
      <dsp:txXfrm>
        <a:off x="5163619" y="836606"/>
        <a:ext cx="600589" cy="600589"/>
      </dsp:txXfrm>
    </dsp:sp>
    <dsp:sp modelId="{85FD24F3-257F-476E-BBD4-E3C42D2477AA}">
      <dsp:nvSpPr>
        <dsp:cNvPr id="0" name=""/>
        <dsp:cNvSpPr/>
      </dsp:nvSpPr>
      <dsp:spPr>
        <a:xfrm>
          <a:off x="4452770" y="3260232"/>
          <a:ext cx="2022288" cy="72"/>
        </a:xfrm>
        <a:prstGeom prst="rect">
          <a:avLst/>
        </a:prstGeom>
        <a:solidFill>
          <a:schemeClr val="accent2">
            <a:hueOff val="3579786"/>
            <a:satOff val="-10274"/>
            <a:lumOff val="-16449"/>
            <a:alphaOff val="0"/>
          </a:schemeClr>
        </a:solidFill>
        <a:ln w="19050" cap="flat" cmpd="sng" algn="ctr">
          <a:solidFill>
            <a:schemeClr val="accent2">
              <a:hueOff val="3579786"/>
              <a:satOff val="-10274"/>
              <a:lumOff val="-164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24A31-F401-4E1E-A605-DB9A2FF24FEB}">
      <dsp:nvSpPr>
        <dsp:cNvPr id="0" name=""/>
        <dsp:cNvSpPr/>
      </dsp:nvSpPr>
      <dsp:spPr>
        <a:xfrm>
          <a:off x="6677287" y="429100"/>
          <a:ext cx="2022288" cy="2831204"/>
        </a:xfrm>
        <a:prstGeom prst="rect">
          <a:avLst/>
        </a:prstGeom>
        <a:solidFill>
          <a:schemeClr val="accent2">
            <a:tint val="40000"/>
            <a:alpha val="90000"/>
            <a:hueOff val="5051039"/>
            <a:satOff val="-46674"/>
            <a:lumOff val="-526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051039"/>
              <a:satOff val="-46674"/>
              <a:lumOff val="-52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665" tIns="330200" rIns="157665" bIns="33020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4.</a:t>
          </a:r>
          <a:r>
            <a:rPr lang="en-US" sz="1500" kern="1200">
              <a:solidFill>
                <a:srgbClr val="000000"/>
              </a:solidFill>
              <a:latin typeface="Calibri"/>
              <a:ea typeface="Calibri"/>
              <a:cs typeface="Calibri"/>
            </a:rPr>
            <a:t>Identify roles that influence systemic stability or vulnerability.</a:t>
          </a:r>
        </a:p>
      </dsp:txBody>
      <dsp:txXfrm>
        <a:off x="6677287" y="1504958"/>
        <a:ext cx="2022288" cy="1698722"/>
      </dsp:txXfrm>
    </dsp:sp>
    <dsp:sp modelId="{8389F401-2981-405D-8211-6D293FA98627}">
      <dsp:nvSpPr>
        <dsp:cNvPr id="0" name=""/>
        <dsp:cNvSpPr/>
      </dsp:nvSpPr>
      <dsp:spPr>
        <a:xfrm>
          <a:off x="7263751" y="712220"/>
          <a:ext cx="849361" cy="849361"/>
        </a:xfrm>
        <a:prstGeom prst="ellipse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220" tIns="12700" rIns="66220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4</a:t>
          </a:r>
        </a:p>
      </dsp:txBody>
      <dsp:txXfrm>
        <a:off x="7388137" y="836606"/>
        <a:ext cx="600589" cy="600589"/>
      </dsp:txXfrm>
    </dsp:sp>
    <dsp:sp modelId="{5D4CD401-03AB-4BFD-9295-0D112E3B4FDA}">
      <dsp:nvSpPr>
        <dsp:cNvPr id="0" name=""/>
        <dsp:cNvSpPr/>
      </dsp:nvSpPr>
      <dsp:spPr>
        <a:xfrm>
          <a:off x="6677287" y="3260232"/>
          <a:ext cx="2022288" cy="72"/>
        </a:xfrm>
        <a:prstGeom prst="rect">
          <a:avLst/>
        </a:prstGeom>
        <a:solidFill>
          <a:schemeClr val="accent2">
            <a:hueOff val="5011700"/>
            <a:satOff val="-14383"/>
            <a:lumOff val="-23029"/>
            <a:alphaOff val="0"/>
          </a:schemeClr>
        </a:solidFill>
        <a:ln w="19050" cap="flat" cmpd="sng" algn="ctr">
          <a:solidFill>
            <a:schemeClr val="accent2">
              <a:hueOff val="5011700"/>
              <a:satOff val="-14383"/>
              <a:lumOff val="-230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2C84D-C46A-4218-BD07-AD1043914A99}">
      <dsp:nvSpPr>
        <dsp:cNvPr id="0" name=""/>
        <dsp:cNvSpPr/>
      </dsp:nvSpPr>
      <dsp:spPr>
        <a:xfrm>
          <a:off x="8901805" y="429100"/>
          <a:ext cx="2022288" cy="2831204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665" tIns="330200" rIns="157665" bIns="33020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5.</a:t>
          </a:r>
          <a:r>
            <a:rPr lang="en-US" sz="1500" kern="1200">
              <a:solidFill>
                <a:srgbClr val="000000"/>
              </a:solidFill>
              <a:latin typeface="Calibri"/>
              <a:ea typeface="Calibri"/>
              <a:cs typeface="Calibri"/>
            </a:rPr>
            <a:t>Simulate policy interventions on exit rates</a:t>
          </a:r>
        </a:p>
      </dsp:txBody>
      <dsp:txXfrm>
        <a:off x="8901805" y="1504958"/>
        <a:ext cx="2022288" cy="1698722"/>
      </dsp:txXfrm>
    </dsp:sp>
    <dsp:sp modelId="{79BBC89F-B3B5-4970-90F6-3B9D65AD749F}">
      <dsp:nvSpPr>
        <dsp:cNvPr id="0" name=""/>
        <dsp:cNvSpPr/>
      </dsp:nvSpPr>
      <dsp:spPr>
        <a:xfrm>
          <a:off x="9488268" y="712220"/>
          <a:ext cx="849361" cy="849361"/>
        </a:xfrm>
        <a:prstGeom prst="ellipse">
          <a:avLst/>
        </a:prstGeom>
        <a:solidFill>
          <a:schemeClr val="accent2">
            <a:hueOff val="5727657"/>
            <a:satOff val="-16438"/>
            <a:lumOff val="-26319"/>
            <a:alphaOff val="0"/>
          </a:schemeClr>
        </a:solidFill>
        <a:ln w="19050" cap="flat" cmpd="sng" algn="ctr">
          <a:solidFill>
            <a:schemeClr val="accent2">
              <a:hueOff val="5727657"/>
              <a:satOff val="-16438"/>
              <a:lumOff val="-263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220" tIns="12700" rIns="66220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5</a:t>
          </a:r>
        </a:p>
      </dsp:txBody>
      <dsp:txXfrm>
        <a:off x="9612654" y="836606"/>
        <a:ext cx="600589" cy="600589"/>
      </dsp:txXfrm>
    </dsp:sp>
    <dsp:sp modelId="{C5676555-A257-4CE4-B68A-6EE47806FE0E}">
      <dsp:nvSpPr>
        <dsp:cNvPr id="0" name=""/>
        <dsp:cNvSpPr/>
      </dsp:nvSpPr>
      <dsp:spPr>
        <a:xfrm>
          <a:off x="8901805" y="3260232"/>
          <a:ext cx="2022288" cy="72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E8C1A-1664-4387-806A-D7C45125FFEA}" type="datetimeFigureOut"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F3DA9-F1B9-404D-BB81-451253A835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54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afternoon, everyone.</a:t>
            </a:r>
          </a:p>
          <a:p>
            <a:br>
              <a:rPr lang="en-US">
                <a:cs typeface="+mn-lt"/>
              </a:rPr>
            </a:br>
            <a:r>
              <a:rPr lang="en-US"/>
              <a:t> My name is Md </a:t>
            </a:r>
            <a:r>
              <a:rPr lang="en-US" err="1"/>
              <a:t>Tahidul</a:t>
            </a:r>
            <a:r>
              <a:rPr lang="en-US"/>
              <a:t> Islam, and I’m a master’s student in Data Science in the Department of Mathematical and Statistical Sciences here at UNO.</a:t>
            </a:r>
            <a:endParaRPr lang="en-US">
              <a:ea typeface="Calibri"/>
              <a:cs typeface="Calibri"/>
            </a:endParaRPr>
          </a:p>
          <a:p>
            <a:br>
              <a:rPr lang="en-US">
                <a:cs typeface="+mn-lt"/>
              </a:rPr>
            </a:br>
            <a:r>
              <a:rPr lang="en-US"/>
              <a:t> Today I’ll be presenting my thesis, titled </a:t>
            </a:r>
            <a:r>
              <a:rPr lang="en-US" i="1"/>
              <a:t>Understanding Teacher Attrition in Nebraska: A Quantitative Approach Using Markov Chains and Graph Theory.</a:t>
            </a:r>
            <a:endParaRPr lang="en-US">
              <a:ea typeface="Calibri"/>
              <a:cs typeface="Calibri"/>
            </a:endParaRPr>
          </a:p>
          <a:p>
            <a:endParaRPr lang="en-US" i="1"/>
          </a:p>
          <a:p>
            <a:r>
              <a:rPr lang="en-US"/>
              <a:t>This work was supervised by Dr. Mahbubul Majumder, with committee members Dr. </a:t>
            </a:r>
            <a:r>
              <a:rPr lang="en-US" err="1"/>
              <a:t>Xiaoyue</a:t>
            </a:r>
            <a:r>
              <a:rPr lang="en-US"/>
              <a:t> Cheng and Dr. Tami Williams.</a:t>
            </a:r>
            <a:endParaRPr lang="en-US">
              <a:ea typeface="Calibri"/>
              <a:cs typeface="Calibri"/>
            </a:endParaRPr>
          </a:p>
          <a:p>
            <a:br>
              <a:rPr lang="en-US">
                <a:cs typeface="+mn-lt"/>
              </a:rPr>
            </a:br>
            <a:r>
              <a:rPr lang="en-US"/>
              <a:t> Over the next 25-30 minutes I’ll walk you through the data, the modeling methods, our key findings, and a brief “what-if” policy simulation.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Let’s begin with an overview of why studying teacher attrition matters…”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41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“Here we’ve highlighted the Teacher row and the Exit column. You can see that </a:t>
            </a:r>
            <a:r>
              <a:rPr lang="en-US" b="1"/>
              <a:t>27%</a:t>
            </a:r>
            <a:r>
              <a:rPr lang="en-US"/>
              <a:t> of paraprofessionals leave the profession each year—the highest exit rate of any role—while only </a:t>
            </a:r>
            <a:r>
              <a:rPr lang="en-US" b="1"/>
              <a:t>2%</a:t>
            </a:r>
            <a:r>
              <a:rPr lang="en-US"/>
              <a:t> move up into teaching and </a:t>
            </a:r>
            <a:r>
              <a:rPr lang="en-US" b="1"/>
              <a:t>71%</a:t>
            </a:r>
            <a:r>
              <a:rPr lang="en-US"/>
              <a:t> stay .This suggests a critical need for better support and career‐advancement pathways at the paraprofessional level to curb turnover and strengthen our educator pipeline.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84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Building on the 27% exit rate we saw in the heatmap, this slide shows it simply: out of every 10 paraprofessionals, roughly 3 leave each year (red icons) and 7 stay (green icons). It’s a clear way to see how high turnover really is—and why we need targeted retention efforts in these roles.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b="1"/>
              <a:t>Next, we’ll drill down further into paraprofessional turnover—looking at exit rates by gender and ethnicity—to pinpoint which groups are most at risk and where support could make the biggest difference.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7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“Here we’re looking at the chance of still being in the same job as years go by: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Paraprofessionals (left):</a:t>
            </a:r>
            <a:r>
              <a:rPr lang="en-US"/>
              <a:t> The line plunges quickly—by year 5 only about 20% remain, and by year 10 almost none are still in that role.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Teachers (right):</a:t>
            </a:r>
            <a:r>
              <a:rPr lang="en-US"/>
              <a:t> The line falls much more slowly—around half of teachers are still teaching after 10 years.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Other roles:</a:t>
            </a:r>
            <a:r>
              <a:rPr lang="en-US"/>
              <a:t> When we plot counselors, administrators, specialists, and teacher leaders, their curves fall at a pace similar to teachers—far more gradual than paraprofessionals.</a:t>
            </a:r>
          </a:p>
          <a:p>
            <a:r>
              <a:rPr lang="en-US"/>
              <a:t>This makes it clear that paraprofessionals leave at a much faster rate than virtually every other role, underscoring the need to focus retention efforts on that group.”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In the next slide we </a:t>
            </a:r>
            <a:r>
              <a:rPr lang="en-US" err="1">
                <a:ea typeface="Calibri"/>
                <a:cs typeface="Calibri"/>
              </a:rPr>
              <a:t>gonna</a:t>
            </a:r>
            <a:r>
              <a:rPr lang="en-US">
                <a:ea typeface="Calibri"/>
                <a:cs typeface="Calibri"/>
              </a:rPr>
              <a:t> computed average of any roles to stay in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81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numbers come directly from our Markov model’s calculation of average time-to-exit (mean time to absorption). In plain terms, it tells us how many years someone in each role will stay before exiting. Paraprofessionals average about </a:t>
            </a:r>
            <a:r>
              <a:rPr lang="en-US" b="1"/>
              <a:t>4½ years</a:t>
            </a:r>
            <a:r>
              <a:rPr lang="en-US"/>
              <a:t> in their role before leaving, whereas teachers, counselors, specialists, and leaders each average around </a:t>
            </a:r>
            <a:r>
              <a:rPr lang="en-US" b="1"/>
              <a:t>13–15 years</a:t>
            </a:r>
            <a:r>
              <a:rPr lang="en-US"/>
              <a:t>—a threefold difference that really underscores where our retention efforts should focus.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 In the next slide I am dig upon and look for any significant changes based on demographics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67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ea typeface="Calibri"/>
              <a:cs typeface="Calibri"/>
            </a:endParaRPr>
          </a:p>
          <a:p>
            <a:r>
              <a:rPr lang="en-US" b="1"/>
              <a:t>Now we turn our year-to-year probabilities into a simple career map.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Roles as Dots</a:t>
            </a:r>
            <a:endParaRPr lang="en-US"/>
          </a:p>
          <a:p>
            <a:r>
              <a:rPr lang="en-US"/>
              <a:t> “Each job title—Teacher, Counselor, Administrator, Paraprofessional, and Exit—is a dot on our map.”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Moves as Arrows</a:t>
            </a:r>
            <a:endParaRPr lang="en-US"/>
          </a:p>
          <a:p>
            <a:r>
              <a:rPr lang="en-US"/>
              <a:t> “We draw an arrow whenever some educators switch from one role to another in a year. The thicker the arrow, the more common that move.”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How We Measure Thickness</a:t>
            </a:r>
            <a:endParaRPr lang="en-US"/>
          </a:p>
          <a:p>
            <a:r>
              <a:rPr lang="en-US"/>
              <a:t> “Take the number of people who went from Role A to Role B in one year, then divide by the total who started in Role A. That fraction is the arrow’s thickness.”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By putting all those together we </a:t>
            </a:r>
            <a:r>
              <a:rPr lang="en-US" err="1">
                <a:ea typeface="Calibri"/>
                <a:cs typeface="Calibri"/>
              </a:rPr>
              <a:t>gonna</a:t>
            </a:r>
            <a:r>
              <a:rPr lang="en-US">
                <a:ea typeface="Calibri"/>
                <a:cs typeface="Calibri"/>
              </a:rPr>
              <a:t> construct out network maps after few slides with results.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Putting It in a Table</a:t>
            </a:r>
            <a:endParaRPr lang="en-US"/>
          </a:p>
          <a:p>
            <a:r>
              <a:rPr lang="en-US"/>
              <a:t> “We collect all those fractions into a table (the transition matrix). Each row adds to 1,</a:t>
            </a:r>
          </a:p>
          <a:p>
            <a:endParaRPr lang="en-US" b="1"/>
          </a:p>
          <a:p>
            <a:r>
              <a:rPr lang="en-US" b="1"/>
              <a:t>Why This Helps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 “From this Transition </a:t>
            </a:r>
            <a:r>
              <a:rPr lang="en-US" err="1"/>
              <a:t>matrix,I</a:t>
            </a:r>
            <a:r>
              <a:rPr lang="en-US"/>
              <a:t> am </a:t>
            </a:r>
            <a:r>
              <a:rPr lang="en-US" err="1"/>
              <a:t>gonna</a:t>
            </a:r>
            <a:r>
              <a:rPr lang="en-US"/>
              <a:t> </a:t>
            </a:r>
            <a:r>
              <a:rPr lang="en-US" err="1"/>
              <a:t>transtion</a:t>
            </a:r>
            <a:r>
              <a:rPr lang="en-US"/>
              <a:t> probabilities and .couple of </a:t>
            </a:r>
            <a:r>
              <a:rPr lang="en-US" err="1"/>
              <a:t>of</a:t>
            </a:r>
            <a:r>
              <a:rPr lang="en-US"/>
              <a:t> other calculations for results.”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“Up next: an example scenario to make this concrete.”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02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“This network shows all one-year moves between roles: each circle is a role (with Exit in red), and each arrow represents the flow of educators from one role to another.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Arrow thickness</a:t>
            </a:r>
            <a:r>
              <a:rPr lang="en-US"/>
              <a:t> reflects how common the move is—notice the thick arrow from Paraprofessionals to Exit, highlighting that high-volume churn.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Dense connections</a:t>
            </a:r>
            <a:r>
              <a:rPr lang="en-US"/>
              <a:t> around the circle show stable, lateral moves (e.g., between Teacher and Specialist).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Exit is central</a:t>
            </a:r>
            <a:r>
              <a:rPr lang="en-US"/>
              <a:t>, pulling significant flows from every role, but especially from Paraprofessionals.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“Next, we’ll trim this network to show only the strongest career pathways for a clearer view of key transitions.”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49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ea typeface="Calibri"/>
              <a:cs typeface="Calibri"/>
            </a:endParaRPr>
          </a:p>
          <a:p>
            <a:r>
              <a:rPr lang="en-US"/>
              <a:t>“Here we’ve trimmed the network to show only the most common moves—those that happen at least 2% of the time.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Paraprofessionals to Exit</a:t>
            </a:r>
            <a:r>
              <a:rPr lang="en-US"/>
              <a:t> stands out as the single largest flow (thickest arrow), reinforcing that over a quarter leave each year.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all other roles to Teacher</a:t>
            </a:r>
            <a:r>
              <a:rPr lang="en-US"/>
              <a:t>, showing those roles trade people regularly.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Specialist → Teacher/Administrator </a:t>
            </a:r>
            <a:r>
              <a:rPr lang="en-US"/>
              <a:t> and </a:t>
            </a:r>
            <a:r>
              <a:rPr lang="en-US" b="1"/>
              <a:t>Counselor → Teacher/Administrator</a:t>
            </a:r>
            <a:r>
              <a:rPr lang="en-US"/>
              <a:t> are the main lateral moves into the classroom.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On 2% level there is no movements on  teacher leader and counselor roles..,</a:t>
            </a:r>
            <a:endParaRPr lang="en-US"/>
          </a:p>
          <a:p>
            <a:endParaRPr lang="en-US"/>
          </a:p>
          <a:p>
            <a:r>
              <a:rPr lang="en-US" b="1"/>
              <a:t>“By focusing on these core flows, we can see exactly where to intervene—strengthening support for paraprofessionals and smoothing key career ladders into teaching and leadership.”</a:t>
            </a:r>
            <a:endParaRPr lang="en-US"/>
          </a:p>
          <a:p>
            <a:endParaRPr lang="en-US" b="1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In the next slide I am going to talk about which </a:t>
            </a:r>
            <a:r>
              <a:rPr lang="en-US" b="1" err="1">
                <a:ea typeface="Calibri"/>
                <a:cs typeface="Calibri"/>
              </a:rPr>
              <a:t>postion</a:t>
            </a:r>
            <a:r>
              <a:rPr lang="en-US" b="1">
                <a:ea typeface="Calibri"/>
                <a:cs typeface="Calibri"/>
              </a:rPr>
              <a:t> is a common path for career movements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45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“Think of each role like a busy train station and our ‘connector score’ as the number of trains (career moves) that go through it.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Teachers</a:t>
            </a:r>
            <a:r>
              <a:rPr lang="en-US"/>
              <a:t> are the busiest station by far—most educators either start, end, or pass through the teaching role.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Administrators</a:t>
            </a:r>
            <a:r>
              <a:rPr lang="en-US"/>
              <a:t> are the next-biggest hub, but far behind teachers.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Other roles like paraprofessionals, counselors, and specialists see only a handful of ‘stopovers.’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“This tells us that strengthening support for teachers—and making clear paths into administration—will have the biggest impact on the entire educator network.”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`</a:t>
            </a:r>
          </a:p>
          <a:p>
            <a:r>
              <a:rPr lang="en-US">
                <a:ea typeface="Calibri"/>
                <a:cs typeface="Calibri"/>
              </a:rPr>
              <a:t>In the next slide I am going to talk about landing probability of any roles.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ea typeface="Calibri"/>
              <a:cs typeface="Calibri"/>
            </a:endParaRPr>
          </a:p>
          <a:p>
            <a:r>
              <a:rPr lang="en-US"/>
              <a:t>“This bar chart shows the long-run “landing probability” for each role—that is, if you randomly follow year-to-year moves over many cycles, where do you most often pop out?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Exit (42%)</a:t>
            </a:r>
            <a:r>
              <a:rPr lang="en-US"/>
              <a:t> stands out: in the steady state, about </a:t>
            </a:r>
            <a:r>
              <a:rPr lang="en-US" b="1"/>
              <a:t>four in ten</a:t>
            </a:r>
            <a:r>
              <a:rPr lang="en-US"/>
              <a:t> educators will find themselves exiting at any given step.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Teacher (22%)</a:t>
            </a:r>
            <a:r>
              <a:rPr lang="en-US"/>
              <a:t> is the next most likely landing spot—nearly </a:t>
            </a:r>
            <a:r>
              <a:rPr lang="en-US" b="1"/>
              <a:t>one in five</a:t>
            </a:r>
            <a:r>
              <a:rPr lang="en-US"/>
              <a:t> “stays” or returns to the classroom over time.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Administrator, Specialist, Teacher Leader, Counselor, Paraprofessional</a:t>
            </a:r>
            <a:r>
              <a:rPr lang="en-US"/>
              <a:t> each hover around </a:t>
            </a:r>
            <a:r>
              <a:rPr lang="en-US" b="1"/>
              <a:t>7–10%</a:t>
            </a:r>
            <a:r>
              <a:rPr lang="en-US"/>
              <a:t>, meaning they play smaller but still important roles in career paths.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Key takeaway:</a:t>
            </a:r>
            <a:endParaRPr lang="en-US"/>
          </a:p>
          <a:p>
            <a:r>
              <a:rPr lang="en-US"/>
              <a:t> Even after dozens of transitions, exiting the profession remains the single most common outcome. stronger supports to keep educators in the system—and especially in teaching roles—could shift that balance significantly.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In the next I am going to talk about </a:t>
            </a:r>
            <a:r>
              <a:rPr lang="en-US" err="1">
                <a:ea typeface="Calibri"/>
                <a:cs typeface="Calibri"/>
              </a:rPr>
              <a:t>carrer</a:t>
            </a:r>
            <a:r>
              <a:rPr lang="en-US">
                <a:ea typeface="Calibri"/>
                <a:cs typeface="Calibri"/>
              </a:rPr>
              <a:t> buddies: Who hang out with whom ?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84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we ran a community-detection algorithm—think of it as a ‘buddy system’—to see which roles stick together.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The </a:t>
            </a:r>
            <a:r>
              <a:rPr lang="en-US" b="1"/>
              <a:t>blue group</a:t>
            </a:r>
            <a:r>
              <a:rPr lang="en-US"/>
              <a:t> (Teacher, Specialist, Counselor, Teacher Leader, Administrator) forms a tight circle where educators frequently move between these instructional and leadership roles.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The </a:t>
            </a:r>
            <a:r>
              <a:rPr lang="en-US" b="1"/>
              <a:t>red group</a:t>
            </a:r>
            <a:r>
              <a:rPr lang="en-US"/>
              <a:t> (Paraprofessionals and Exit) stands apart, showing that paraprofessionals mostly transition toward leaving rather than into other school roles.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“This ‘buddy system’ highlights that paraprofessionals follow a different career path—one that ends in exit—and need their own targeted support.</a:t>
            </a:r>
            <a:endParaRPr lang="en-US"/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That’s the end of our sad </a:t>
            </a:r>
            <a:r>
              <a:rPr lang="en-US" err="1">
                <a:ea typeface="Calibri"/>
                <a:cs typeface="Calibri"/>
              </a:rPr>
              <a:t>story.,.now</a:t>
            </a:r>
            <a:r>
              <a:rPr lang="en-US">
                <a:ea typeface="Calibri"/>
                <a:cs typeface="Calibri"/>
              </a:rPr>
              <a:t> we </a:t>
            </a:r>
            <a:r>
              <a:rPr lang="en-US" err="1">
                <a:ea typeface="Calibri"/>
                <a:cs typeface="Calibri"/>
              </a:rPr>
              <a:t>gonna</a:t>
            </a:r>
            <a:r>
              <a:rPr lang="en-US">
                <a:ea typeface="Calibri"/>
                <a:cs typeface="Calibri"/>
              </a:rPr>
              <a:t> focus how we can retain those roles by </a:t>
            </a:r>
            <a:r>
              <a:rPr lang="en-US" err="1">
                <a:ea typeface="Calibri"/>
                <a:cs typeface="Calibri"/>
              </a:rPr>
              <a:t>fliping</a:t>
            </a:r>
            <a:r>
              <a:rPr lang="en-US">
                <a:ea typeface="Calibri"/>
                <a:cs typeface="Calibri"/>
              </a:rPr>
              <a:t> the exit rates.,.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79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ea typeface="Calibri"/>
              <a:cs typeface="Calibri"/>
            </a:endParaRPr>
          </a:p>
          <a:p>
            <a:r>
              <a:rPr lang="en-US"/>
              <a:t>“Keeping great teachers in the classroom is our main goal. Here are five simple reasons why: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Students Learn Better</a:t>
            </a:r>
            <a:endParaRPr lang="en-US"/>
          </a:p>
          <a:p>
            <a:r>
              <a:rPr lang="en-US"/>
              <a:t> When teachers stay, students get consistent instruction and do better.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Saves Money</a:t>
            </a:r>
            <a:endParaRPr lang="en-US"/>
          </a:p>
          <a:p>
            <a:r>
              <a:rPr lang="en-US"/>
              <a:t> Every time a teacher leaves, schools pay to hire and train someone new.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Fairness for All</a:t>
            </a:r>
            <a:endParaRPr lang="en-US"/>
          </a:p>
          <a:p>
            <a:r>
              <a:rPr lang="en-US"/>
              <a:t> Turnover hits high-need schools hardest. Understanding who leaves helps us support those schools.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Better Decisions</a:t>
            </a:r>
            <a:endParaRPr lang="en-US"/>
          </a:p>
          <a:p>
            <a:r>
              <a:rPr lang="en-US"/>
              <a:t> Knowing why teachers leaves create smart policies—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b="1"/>
              <a:t>Plan Ahead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 By modeling how teachers move in and out, districts can predict staffing needs instead of scrambling when shortages hit.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As a rule of thumb I can </a:t>
            </a:r>
            <a:r>
              <a:rPr lang="en-US" err="1"/>
              <a:t>say,.“Keep</a:t>
            </a:r>
            <a:r>
              <a:rPr lang="en-US"/>
              <a:t> Great Teachers Where They Belong—in the Classroom.”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Next up is our agenda,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39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/>
          </a:p>
          <a:p>
            <a:r>
              <a:rPr lang="en-US" b="1">
                <a:ea typeface="Calibri"/>
                <a:cs typeface="Calibri"/>
              </a:rPr>
              <a:t>I think you got my point.,.</a:t>
            </a:r>
          </a:p>
          <a:p>
            <a:r>
              <a:rPr lang="en-US" b="1"/>
              <a:t>Here’s the simple formula we use to turn exit rates into retention rates.”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Retention Rate</a:t>
            </a:r>
            <a:r>
              <a:rPr lang="en-US"/>
              <a:t> for a role = </a:t>
            </a:r>
            <a:r>
              <a:rPr lang="en-US" b="1"/>
              <a:t>1 - the exit probability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If </a:t>
            </a:r>
            <a:r>
              <a:rPr lang="en-US" b="1"/>
              <a:t>27%</a:t>
            </a:r>
            <a:r>
              <a:rPr lang="en-US"/>
              <a:t> of paraprofessionals exit in a year, then </a:t>
            </a:r>
            <a:r>
              <a:rPr lang="en-US" b="1"/>
              <a:t>Retention = 1 – 0.27 = 0.73</a:t>
            </a:r>
            <a:r>
              <a:rPr lang="en-US"/>
              <a:t>, or </a:t>
            </a:r>
            <a:r>
              <a:rPr lang="en-US" b="1"/>
              <a:t>73%</a:t>
            </a:r>
            <a:r>
              <a:rPr lang="en-US"/>
              <a:t> stay.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Likewise, if </a:t>
            </a:r>
            <a:r>
              <a:rPr lang="en-US" b="1"/>
              <a:t>8%</a:t>
            </a:r>
            <a:r>
              <a:rPr lang="en-US"/>
              <a:t> of teachers exit, then </a:t>
            </a:r>
            <a:r>
              <a:rPr lang="en-US" b="1"/>
              <a:t>1 – 0.08 = 0.92</a:t>
            </a:r>
            <a:r>
              <a:rPr lang="en-US"/>
              <a:t>, or </a:t>
            </a:r>
            <a:r>
              <a:rPr lang="en-US" b="1"/>
              <a:t>92%</a:t>
            </a:r>
            <a:r>
              <a:rPr lang="en-US"/>
              <a:t> remain.</a:t>
            </a:r>
          </a:p>
          <a:p>
            <a:pPr marL="285750" lvl="1" indent="-285750">
              <a:buFont typeface="Arial"/>
              <a:buChar char="•"/>
            </a:pPr>
            <a:endParaRPr lang="en-US"/>
          </a:p>
          <a:p>
            <a:pPr marL="0" lvl="1"/>
            <a:r>
              <a:rPr lang="en-US"/>
              <a:t>With those retention rates in hand, we can now reverse our perspective and plot retention curves—showing the chance of still being in each role over time. Let’s take a look at those next.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92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six charts show, for each role, the chance of still being in that job over the years after you start.</a:t>
            </a:r>
          </a:p>
          <a:p>
            <a:r>
              <a:rPr lang="en-US"/>
              <a:t> – Paraprofessionals (red line) plunge toward zero by year 10, reflecting their high annual exit rate. </a:t>
            </a:r>
          </a:p>
          <a:p>
            <a:r>
              <a:rPr lang="en-US"/>
              <a:t>– All other roles (blue lines) decline much more slowly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—around half remain in the same role even after ten years. 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This stark contrast underscores how uniquely vulnerable paraprofessionals are—and why boosting their retention would make the biggest difference. </a:t>
            </a:r>
          </a:p>
          <a:p>
            <a:endParaRPr lang="en-US"/>
          </a:p>
          <a:p>
            <a:r>
              <a:rPr lang="en-US"/>
              <a:t>so next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gonna</a:t>
            </a:r>
            <a:r>
              <a:rPr lang="en-US"/>
              <a:t> generate </a:t>
            </a:r>
            <a:r>
              <a:rPr lang="en-US" err="1"/>
              <a:t>markov</a:t>
            </a:r>
            <a:r>
              <a:rPr lang="en-US"/>
              <a:t> chains  simulations on </a:t>
            </a:r>
            <a:r>
              <a:rPr lang="en-US" b="1"/>
              <a:t>What‐If Scenario – Boosting Retention by 20%</a:t>
            </a:r>
            <a:endParaRPr lang="en-US" b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2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Let’s imagine we could improve each role’s one‐year retention rate by 20% (for example, raising Teacher from 71% to 85%). We’ll rerun our Markov model with these enhanced retention rates to see how long‐run role distributions shift.</a:t>
            </a:r>
            <a:endParaRPr lang="en-US"/>
          </a:p>
          <a:p>
            <a:endParaRPr lang="en-US" b="1"/>
          </a:p>
          <a:p>
            <a:pPr marL="285750" indent="-285750">
              <a:buFont typeface="Arial"/>
              <a:buChar char="•"/>
            </a:pPr>
            <a:r>
              <a:rPr lang="en-US" b="1"/>
              <a:t>How We Adjust Exit Rates: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 b="1"/>
              <a:t>New Exit Rate = Original Exit × (1 – 0.20)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This translates to a 20% relative reduction in turnover across every role.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Why This Matters: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Even a modest cut in exit probabilities can have an outsized impact on long‐term staffing, especially for high‐churn roles like paraprofessionals.</a:t>
            </a:r>
            <a:endParaRPr lang="en-US" b="1"/>
          </a:p>
          <a:p>
            <a:pPr marL="0" lvl="1"/>
            <a:endParaRPr lang="en-US" b="1"/>
          </a:p>
          <a:p>
            <a:pPr marL="0" lvl="1">
              <a:buFont typeface="Arial"/>
            </a:pPr>
            <a:r>
              <a:rPr lang="en-US" b="1"/>
              <a:t>Next, we’ll compare the original and improved steady‐state distributions side by side to see exactly how many more educators stay in the system—and in the classroom.</a:t>
            </a:r>
            <a:endParaRPr lang="en-US" b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On these two charts, the </a:t>
            </a:r>
            <a:r>
              <a:rPr lang="en-US" b="1"/>
              <a:t>blue</a:t>
            </a:r>
            <a:r>
              <a:rPr lang="en-US"/>
              <a:t> lines show our original retention curves, while the </a:t>
            </a:r>
            <a:r>
              <a:rPr lang="en-US" b="1"/>
              <a:t>red</a:t>
            </a:r>
            <a:r>
              <a:rPr lang="en-US"/>
              <a:t> lines show what happens if we boost one‐year retention by 20%.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– For </a:t>
            </a:r>
            <a:r>
              <a:rPr lang="en-US" b="1"/>
              <a:t>paraprofessionals</a:t>
            </a:r>
            <a:r>
              <a:rPr lang="en-US"/>
              <a:t>, moving from about 23% retained at year 5 up to roughly 32% is a dramatic lift—more than a third higher.</a:t>
            </a:r>
            <a:br>
              <a:rPr lang="en-US">
                <a:cs typeface="+mn-lt"/>
              </a:rPr>
            </a:br>
            <a:r>
              <a:rPr lang="en-US"/>
              <a:t> – For </a:t>
            </a:r>
            <a:r>
              <a:rPr lang="en-US" b="1"/>
              <a:t>teachers</a:t>
            </a:r>
            <a:r>
              <a:rPr lang="en-US"/>
              <a:t>, the improvement is steadier but still important: for example, year 10 retention rises from about 45% to 55%.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 b="1"/>
              <a:t>“This ‘what-if’ clearly demonstrates that even a modest retention gain can translate into many more educators staying in their roles over the long term—especially in our highest-churn positions.</a:t>
            </a:r>
            <a:endParaRPr lang="en-US"/>
          </a:p>
          <a:p>
            <a:endParaRPr lang="en-US" b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44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That ‘what-if’ scenario shows just how powerful even small retention gains can be for our school workforce. I’m grateful to my advisor, Dr. Mahbubul Majumder, and committee members, Dr. </a:t>
            </a:r>
            <a:r>
              <a:rPr lang="en-US" err="1"/>
              <a:t>Xiaoyue</a:t>
            </a:r>
            <a:r>
              <a:rPr lang="en-US"/>
              <a:t> Cheng and Dr. Tami Williams, for their guidance on this project. Thanks also to my wife , son  and friends for their support throughout. I appreciate your attention today and would be happy to take any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20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, here’s our roadmap for today’s talk: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Data Overview</a:t>
            </a:r>
            <a:endParaRPr lang="en-US"/>
          </a:p>
          <a:p>
            <a:r>
              <a:rPr lang="en-US"/>
              <a:t> – I’ll begin by walking through the NE department of education dataset, key variables, and summary demographics.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>
                <a:ea typeface="Calibri"/>
                <a:cs typeface="Calibri"/>
              </a:rPr>
              <a:t> </a:t>
            </a:r>
            <a:r>
              <a:rPr lang="en-US"/>
              <a:t>literature review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.,in this part we </a:t>
            </a:r>
            <a:r>
              <a:rPr lang="en-US" err="1"/>
              <a:t>gonna</a:t>
            </a:r>
            <a:r>
              <a:rPr lang="en-US"/>
              <a:t> talk about research has been conducted on educators transitions.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Research Goals</a:t>
            </a:r>
            <a:endParaRPr lang="en-US"/>
          </a:p>
          <a:p>
            <a:r>
              <a:rPr lang="en-US"/>
              <a:t> – Next, I’ll review the five questions guiding this analysis—from modeling transitions to simulating policy impacts.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Methods</a:t>
            </a:r>
            <a:endParaRPr lang="en-US"/>
          </a:p>
          <a:p>
            <a:r>
              <a:rPr lang="en-US"/>
              <a:t> – Then we’ll dive into the core techniques: discrete-time Markov chains for the transition model, and graph-theoretic tools for network insights.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Results</a:t>
            </a:r>
            <a:endParaRPr lang="en-US"/>
          </a:p>
          <a:p>
            <a:r>
              <a:rPr lang="en-US"/>
              <a:t> – I’ll share our main findings: transition matrices, tenure estimates, career hubs, and clustering patterns.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What-If Scenario</a:t>
            </a:r>
            <a:endParaRPr lang="en-US"/>
          </a:p>
          <a:p>
            <a:r>
              <a:rPr lang="en-US"/>
              <a:t> – We’ll wrap up the analysis by exploring a 20% retention improvement and its projected long-term effects.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Q &amp; A</a:t>
            </a:r>
            <a:endParaRPr lang="en-US"/>
          </a:p>
          <a:p>
            <a:r>
              <a:rPr lang="en-US"/>
              <a:t> – Finally, I’ll open the floor for your questions.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Let’s start with the data.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23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Here’s the foundation for our analysis:</a:t>
            </a:r>
            <a:endParaRPr lang="en-US"/>
          </a:p>
          <a:p>
            <a:pPr marL="171450" indent="-171450">
              <a:buFont typeface="Arial,Sans-Serif"/>
              <a:buChar char="•"/>
            </a:pPr>
            <a:r>
              <a:rPr lang="en-US" b="1"/>
              <a:t>Source &amp; Timeframe:</a:t>
            </a:r>
            <a:r>
              <a:rPr lang="en-US"/>
              <a:t> Personnel records from the Nebraska Department of Education, spanning from 1983 to 2021.</a:t>
            </a:r>
          </a:p>
          <a:p>
            <a:pPr marL="171450" indent="-171450">
              <a:buFont typeface="Arial,Sans-Serif"/>
              <a:buChar char="•"/>
            </a:pPr>
            <a:r>
              <a:rPr lang="en-US" b="1"/>
              <a:t>Sample Size:</a:t>
            </a:r>
            <a:r>
              <a:rPr lang="en-US"/>
              <a:t> After cleaning and de-duplication, about </a:t>
            </a:r>
            <a:r>
              <a:rPr lang="en-US" b="1"/>
              <a:t>90,000 unique educators</a:t>
            </a:r>
            <a:r>
              <a:rPr lang="en-US"/>
              <a:t>.</a:t>
            </a:r>
          </a:p>
          <a:p>
            <a:pPr marL="171450" indent="-171450">
              <a:buFont typeface="Arial,Sans-Serif"/>
              <a:buChar char="•"/>
            </a:pPr>
            <a:r>
              <a:rPr lang="en-US" b="1"/>
              <a:t>Key Variables:</a:t>
            </a:r>
            <a:endParaRPr lang="en-US"/>
          </a:p>
          <a:p>
            <a:pPr marL="628650" lvl="1" indent="-171450">
              <a:buFont typeface="Arial,Sans-Serif"/>
              <a:buChar char="•"/>
            </a:pPr>
            <a:r>
              <a:rPr lang="en-US" b="1"/>
              <a:t>Identifier:</a:t>
            </a:r>
            <a:r>
              <a:rPr lang="en-US"/>
              <a:t> Staff ID</a:t>
            </a:r>
          </a:p>
          <a:p>
            <a:pPr marL="628650" lvl="1" indent="-171450">
              <a:buFont typeface="Arial,Sans-Serif"/>
              <a:buChar char="•"/>
            </a:pPr>
            <a:r>
              <a:rPr lang="en-US" b="1"/>
              <a:t>Year &amp; District</a:t>
            </a:r>
            <a:endParaRPr lang="en-US"/>
          </a:p>
          <a:p>
            <a:pPr marL="628650" lvl="1" indent="-171450">
              <a:buFont typeface="Arial,Sans-Serif"/>
              <a:buChar char="•"/>
            </a:pPr>
            <a:r>
              <a:rPr lang="en-US" b="1"/>
              <a:t>Demographics:</a:t>
            </a:r>
            <a:r>
              <a:rPr lang="en-US"/>
              <a:t> Ethnicity, Gender</a:t>
            </a:r>
          </a:p>
          <a:p>
            <a:pPr marL="628650" lvl="1" indent="-171450">
              <a:buFont typeface="Arial,Sans-Serif"/>
              <a:buChar char="•"/>
            </a:pPr>
            <a:r>
              <a:rPr lang="en-US" b="1"/>
              <a:t>Position</a:t>
            </a:r>
            <a:endParaRPr lang="en-US"/>
          </a:p>
          <a:p>
            <a:pPr marL="628650" lvl="1" indent="-171450">
              <a:buFont typeface="Arial,Sans-Serif"/>
              <a:buChar char="•"/>
            </a:pPr>
            <a:endParaRPr lang="en-US"/>
          </a:p>
          <a:p>
            <a:r>
              <a:rPr lang="en-US" b="1"/>
              <a:t>Positions Tracked:</a:t>
            </a:r>
            <a:r>
              <a:rPr lang="en-US"/>
              <a:t> Teacher, Counselor, Administrator, Specialist, Paraprofessional, Teacher Leader, plus a derived </a:t>
            </a:r>
            <a:r>
              <a:rPr lang="en-US" b="1"/>
              <a:t>“Exit”</a:t>
            </a:r>
            <a:r>
              <a:rPr lang="en-US"/>
              <a:t> category for those who leave the profession.</a:t>
            </a:r>
          </a:p>
          <a:p>
            <a:r>
              <a:rPr lang="en-US"/>
              <a:t>On the right </a:t>
            </a:r>
          </a:p>
          <a:p>
            <a:r>
              <a:rPr lang="en-US" b="1"/>
              <a:t>Demographic Snapshot:</a:t>
            </a:r>
            <a:endParaRPr lang="en-US"/>
          </a:p>
          <a:p>
            <a:pPr marL="171450" indent="-171450">
              <a:buFont typeface="Arial,Sans-Serif"/>
              <a:buChar char="•"/>
            </a:pPr>
            <a:r>
              <a:rPr lang="en-US" b="1"/>
              <a:t>Gender:</a:t>
            </a:r>
            <a:r>
              <a:rPr lang="en-US"/>
              <a:t> 23% male, 77% female</a:t>
            </a:r>
          </a:p>
          <a:p>
            <a:pPr marL="171450" indent="-171450">
              <a:buFont typeface="Arial,Sans-Serif"/>
              <a:buChar char="•"/>
            </a:pPr>
            <a:r>
              <a:rPr lang="en-US" b="1"/>
              <a:t>Race/Ethnicity:</a:t>
            </a:r>
            <a:r>
              <a:rPr lang="en-US"/>
              <a:t> 93% White, 3% each for Black and Hispanic, rest is others </a:t>
            </a:r>
          </a:p>
          <a:p>
            <a:endParaRPr lang="en-US"/>
          </a:p>
          <a:p>
            <a:r>
              <a:rPr lang="en-US" b="1"/>
              <a:t>With that context in place, let’s turn to the existing literature and review the key analytical methods used in teacher-attrition research.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11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ea typeface="Calibri"/>
              <a:cs typeface="Calibri"/>
            </a:endParaRPr>
          </a:p>
          <a:p>
            <a:r>
              <a:rPr lang="en-US" b="1"/>
              <a:t>We structured our work around five specific objectives.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Model educator role transitions using Markov Chains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Estimating annual transition probabilities between all roles (including exit).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making precise measurement with discrete-time Markov chain on the cleaned NDE data.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Evaluate long-term attrition and role distributions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Computing the chain’s steady-state distribution to see where educators settle over many years.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Computed average tenure estimates by role 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Apply Graph Theory to characterize career mobility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Construct a directed, weighted network from the transition matrix.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Analyze centrality (e.g., PageRank) and community structure to reveal key mobility patterns.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Identify roles that influence systemic stability or vulnerability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Using network-based measures (e.g.,  vulnerability indices) to pinpoint roles critical to overall retention.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Highlight positions whose removal or high exit rates would most destabilize the system.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Simulate policy interventions on exit rates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Modeling a  hypothetical 20% reduction in exit probabilities across roles.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Forecast impacts on long-run retention, role distributions, and network resilience.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 b="1"/>
              <a:t>Next, we’ll step through Goal 1—building and validating our Markov‐chain transition model.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14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that we’ve covered our goals and overall approach, let’s move into the first method: Markov chain modeling. On this slide ,we’ll unpack exactly what a Markov chain is and how  it fits our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58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Let’s now turn to the heart of our transition model: the </a:t>
            </a:r>
            <a:r>
              <a:rPr lang="en-US" b="1"/>
              <a:t>Markov chain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 </a:t>
            </a:r>
            <a:r>
              <a:rPr lang="en-US" i="1"/>
              <a:t>Next year’s role depends only on this year’s role—nothing before that.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Markov Property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“The state of the system at time n+1 depends only on the state at time n.”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In our context: if someone is a </a:t>
            </a:r>
            <a:r>
              <a:rPr lang="en-US" b="1"/>
              <a:t>Teacher</a:t>
            </a:r>
            <a:r>
              <a:rPr lang="en-US"/>
              <a:t> this year, their chances of staying Teacher, moving to another role, or exiting depend just on “Teacher” today.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(Pointing out the formula)</a:t>
            </a:r>
          </a:p>
          <a:p>
            <a:pPr marL="285750" indent="-285750">
              <a:buFont typeface="Arial"/>
              <a:buChar char="•"/>
            </a:pPr>
            <a:endParaRPr lang="en-US" b="1"/>
          </a:p>
          <a:p>
            <a:pPr marL="342900" lvl="1" indent="-342900">
              <a:buChar char="•"/>
            </a:pPr>
            <a:r>
              <a:rPr lang="en-US"/>
              <a:t>Explain: “All we need is the one‐step conditional probability—no history beyond the current state.”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b="1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We call  </a:t>
            </a:r>
            <a:r>
              <a:rPr lang="en-US" err="1"/>
              <a:t>Pij</a:t>
            </a:r>
            <a:r>
              <a:rPr lang="en-US"/>
              <a:t> is the probability of moving from state </a:t>
            </a:r>
            <a:r>
              <a:rPr lang="en-US" err="1"/>
              <a:t>i</a:t>
            </a:r>
            <a:r>
              <a:rPr lang="en-US"/>
              <a:t> to state j in one year. In practice, we’ll estimate these directly from the NDE data.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endParaRPr lang="en-US"/>
          </a:p>
          <a:p>
            <a:pPr lvl="1"/>
            <a:r>
              <a:rPr lang="en-US" b="1"/>
              <a:t>Next, we will  show how </a:t>
            </a:r>
            <a:r>
              <a:rPr lang="en-US" b="1" err="1"/>
              <a:t>markov</a:t>
            </a:r>
            <a:r>
              <a:rPr lang="en-US" b="1"/>
              <a:t> chain works with a scenario.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9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ea typeface="Calibri"/>
              <a:cs typeface="Calibri"/>
            </a:endParaRPr>
          </a:p>
          <a:p>
            <a:r>
              <a:rPr lang="en-US" b="1"/>
              <a:t>Let’s make those transition probabilities concrete with two simple examples.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Paraprofessional Scenario (left box):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 b="1"/>
              <a:t>“Imagine an educator is a Paraprofessional this year. What happens next year?”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 b="1"/>
              <a:t>71%</a:t>
            </a:r>
            <a:r>
              <a:rPr lang="en-US"/>
              <a:t> will remain Paraprofessionals.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 b="1"/>
              <a:t>2%</a:t>
            </a:r>
            <a:r>
              <a:rPr lang="en-US"/>
              <a:t> will move into a Teacher position.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 b="1"/>
              <a:t>27%</a:t>
            </a:r>
            <a:r>
              <a:rPr lang="en-US"/>
              <a:t> will exit the profession.</a:t>
            </a:r>
            <a:endParaRPr lang="en-US">
              <a:ea typeface="Calibri"/>
              <a:cs typeface="Calibri"/>
            </a:endParaRPr>
          </a:p>
          <a:p>
            <a:pPr marL="0" lvl="1"/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Teacher Scenario (right box):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 b="1"/>
              <a:t>“Now imagine an educator is a Teacher this year. Next year…”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 b="1"/>
              <a:t>91%</a:t>
            </a:r>
            <a:r>
              <a:rPr lang="en-US"/>
              <a:t> stay as Teachers.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 b="1"/>
              <a:t>8%</a:t>
            </a:r>
            <a:r>
              <a:rPr lang="en-US"/>
              <a:t> exit the profession.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 b="1"/>
              <a:t>~1%</a:t>
            </a:r>
            <a:r>
              <a:rPr lang="en-US"/>
              <a:t> move into another role (Counselor, Leader, etc.).</a:t>
            </a:r>
            <a:endParaRPr lang="en-US">
              <a:ea typeface="Calibri"/>
              <a:cs typeface="Calibri"/>
            </a:endParaRPr>
          </a:p>
          <a:p>
            <a:pPr marL="0" lvl="1"/>
            <a:endParaRPr lang="en-US">
              <a:ea typeface="Calibri"/>
              <a:cs typeface="Calibri"/>
            </a:endParaRPr>
          </a:p>
          <a:p>
            <a:pPr lvl="1"/>
            <a:r>
              <a:rPr lang="en-US" b="1"/>
              <a:t>“These two snapshots illustrate how to read any row of our transition matrix: pick the current role, then see the percentages of where educators end up a year later. Next, we’ll look at the matrix and network flow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21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ea typeface="Calibri"/>
              <a:cs typeface="Calibri"/>
            </a:endParaRPr>
          </a:p>
          <a:p>
            <a:r>
              <a:rPr lang="en-US" b="1"/>
              <a:t>Here we see a tiny version of our full </a:t>
            </a:r>
            <a:r>
              <a:rPr lang="en-US" b="1" err="1"/>
              <a:t>model,which</a:t>
            </a:r>
            <a:r>
              <a:rPr lang="en-US" b="1"/>
              <a:t> Is also a </a:t>
            </a:r>
            <a:r>
              <a:rPr lang="en-US" b="1" err="1"/>
              <a:t>senario</a:t>
            </a:r>
            <a:r>
              <a:rPr lang="en-US" b="1"/>
              <a:t> from the previous slides—with just three states: Teacher (T), Paraprofessional (P), and Exit (E).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>
                <a:ea typeface="Calibri"/>
                <a:cs typeface="Calibri"/>
              </a:rPr>
              <a:t>(point out the right plot)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From </a:t>
            </a:r>
            <a:r>
              <a:rPr lang="en-US" b="1"/>
              <a:t>Teacher → Teacher</a:t>
            </a:r>
            <a:r>
              <a:rPr lang="en-US"/>
              <a:t>, the arrow is labeled 0.91, so </a:t>
            </a:r>
            <a:r>
              <a:rPr lang="en-US" b="1"/>
              <a:t>91%</a:t>
            </a:r>
            <a:r>
              <a:rPr lang="en-US"/>
              <a:t> of teachers stay teachers next year.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From </a:t>
            </a:r>
            <a:r>
              <a:rPr lang="en-US" b="1"/>
              <a:t>Teacher → Exit</a:t>
            </a:r>
            <a:r>
              <a:rPr lang="en-US"/>
              <a:t>, 0.08 means </a:t>
            </a:r>
            <a:r>
              <a:rPr lang="en-US" b="1"/>
              <a:t>8%</a:t>
            </a:r>
            <a:r>
              <a:rPr lang="en-US"/>
              <a:t> leave.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From </a:t>
            </a:r>
            <a:r>
              <a:rPr lang="en-US" b="1"/>
              <a:t>Teacher → </a:t>
            </a:r>
            <a:r>
              <a:rPr lang="en-US" b="1" err="1"/>
              <a:t>ParaP</a:t>
            </a:r>
            <a:r>
              <a:rPr lang="en-US"/>
              <a:t>, 0.02 means </a:t>
            </a:r>
            <a:r>
              <a:rPr lang="en-US" b="1"/>
              <a:t>2%</a:t>
            </a:r>
            <a:r>
              <a:rPr lang="en-US"/>
              <a:t> move to paraprofessional.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Likewise, </a:t>
            </a:r>
            <a:r>
              <a:rPr lang="en-US" b="1"/>
              <a:t>Paraprofessional → Paraprofessional</a:t>
            </a:r>
            <a:r>
              <a:rPr lang="en-US"/>
              <a:t> is 0.71 (71% stay), and </a:t>
            </a:r>
            <a:r>
              <a:rPr lang="en-US" b="1"/>
              <a:t>P → Exit</a:t>
            </a:r>
            <a:r>
              <a:rPr lang="en-US"/>
              <a:t> is 0.27 (27% leave).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The </a:t>
            </a:r>
            <a:r>
              <a:rPr lang="en-US" b="1"/>
              <a:t>Exit → Exit</a:t>
            </a:r>
            <a:r>
              <a:rPr lang="en-US"/>
              <a:t> arrow is 1.00, since once someone leaves, they remain out of the system in our model.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>
                <a:ea typeface="Calibri"/>
                <a:cs typeface="Calibri"/>
              </a:rPr>
              <a:t>(point out the matrix on the left)</a:t>
            </a:r>
          </a:p>
          <a:p>
            <a:pPr marL="628650" lvl="1" indent="-171450">
              <a:buFont typeface="Arial"/>
              <a:buChar char="•"/>
            </a:pPr>
            <a:r>
              <a:rPr lang="en-US" b="1"/>
              <a:t>Rows</a:t>
            </a:r>
            <a:r>
              <a:rPr lang="en-US"/>
              <a:t> are “where you start” (current role).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b="1"/>
              <a:t>Columns</a:t>
            </a:r>
            <a:r>
              <a:rPr lang="en-US"/>
              <a:t> are “where you end up” next year.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For example, reading the second row tells us: if we start as a Paraprofessional, we have a 2% chance of becoming a Teacher, 71% chance of staying Paraprofessional, and 27% chance of exiting.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 b="1"/>
              <a:t>Key Point:</a:t>
            </a:r>
            <a:endParaRPr lang="en-US"/>
          </a:p>
          <a:p>
            <a:pPr lvl="1"/>
            <a:r>
              <a:rPr lang="en-US"/>
              <a:t> These two boxes (or any row of this matrix) show exactly how to read our transition data: pick your current role, then read across to see your next-year chances.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 b="1"/>
              <a:t>Next, we’ll scale this idea up to all seven roles ,</a:t>
            </a:r>
            <a:r>
              <a:rPr lang="en-US"/>
              <a:t>visualizing a heatmap with full transition matrix</a:t>
            </a:r>
            <a:r>
              <a:rPr lang="en-US" b="1"/>
              <a:t> and then explore what happens if we project these transitions forward over many years in couple of slides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F3DA9-F1B9-404D-BB81-451253A8356D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4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4148" y="680214"/>
            <a:ext cx="10159999" cy="496712"/>
          </a:xfrm>
        </p:spPr>
        <p:txBody>
          <a:bodyPr>
            <a:normAutofit fontScale="90000"/>
          </a:bodyPr>
          <a:lstStyle/>
          <a:p>
            <a:r>
              <a:rPr lang="en-US" sz="3200" i="1" cap="all">
                <a:solidFill>
                  <a:srgbClr val="001E2E"/>
                </a:solidFill>
                <a:latin typeface="Times New Roman"/>
                <a:cs typeface="Times New Roman"/>
              </a:rPr>
              <a:t>UNDERSTANDING </a:t>
            </a:r>
            <a:r>
              <a:rPr lang="en-US" sz="3200" i="1" cap="all">
                <a:solidFill>
                  <a:srgbClr val="FF0000"/>
                </a:solidFill>
                <a:latin typeface="Times New Roman"/>
                <a:cs typeface="Times New Roman"/>
              </a:rPr>
              <a:t>TEACHER ATTRITION</a:t>
            </a:r>
            <a:r>
              <a:rPr lang="en-US" sz="3200" i="1" cap="all">
                <a:solidFill>
                  <a:srgbClr val="001E2E"/>
                </a:solidFill>
                <a:latin typeface="Times New Roman"/>
                <a:cs typeface="Times New Roman"/>
              </a:rPr>
              <a:t> IN NEBRASKA: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592" y="1174927"/>
            <a:ext cx="9144000" cy="34813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>
                <a:solidFill>
                  <a:srgbClr val="001E2E"/>
                </a:solidFill>
                <a:latin typeface="Times New Roman"/>
                <a:ea typeface="+mn-lt"/>
                <a:cs typeface="+mn-lt"/>
              </a:rPr>
              <a:t>A Quantitative Approach Using Markov Chains And Graph Theory</a:t>
            </a:r>
            <a:endParaRPr lang="en-US">
              <a:latin typeface="Times New Roman"/>
              <a:ea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C4B53-2D33-5C07-4B5B-F6A186ACDA25}"/>
              </a:ext>
            </a:extLst>
          </p:cNvPr>
          <p:cNvSpPr txBox="1"/>
          <p:nvPr/>
        </p:nvSpPr>
        <p:spPr>
          <a:xfrm>
            <a:off x="1902147" y="2360140"/>
            <a:ext cx="6760164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ea typeface="+mn-lt"/>
                <a:cs typeface="+mn-lt"/>
              </a:rPr>
              <a:t>Name: Md </a:t>
            </a:r>
            <a:r>
              <a:rPr lang="en-US" sz="2400" err="1">
                <a:latin typeface="Times New Roman"/>
                <a:ea typeface="+mn-lt"/>
                <a:cs typeface="+mn-lt"/>
              </a:rPr>
              <a:t>Tahidul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Islam</a:t>
            </a:r>
            <a:endParaRPr lang="en-US" sz="2400">
              <a:latin typeface="Times New Roman"/>
              <a:cs typeface="Times New Roman"/>
            </a:endParaRPr>
          </a:p>
          <a:p>
            <a:r>
              <a:rPr lang="en-US" dirty="0">
                <a:ea typeface="+mn-lt"/>
                <a:cs typeface="+mn-lt"/>
              </a:rPr>
              <a:t>Department: Department of Mathematical and Statistical Sciences</a:t>
            </a:r>
            <a:endParaRPr lang="en-US" dirty="0"/>
          </a:p>
          <a:p>
            <a:r>
              <a:rPr lang="en-US" sz="2000" dirty="0">
                <a:latin typeface="Times New Roman"/>
                <a:ea typeface="+mn-lt"/>
                <a:cs typeface="Times New Roman"/>
              </a:rPr>
              <a:t>University of Nebraska  at Omaha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596D0-3992-A701-399B-B11B0E595045}"/>
              </a:ext>
            </a:extLst>
          </p:cNvPr>
          <p:cNvSpPr txBox="1"/>
          <p:nvPr/>
        </p:nvSpPr>
        <p:spPr>
          <a:xfrm>
            <a:off x="1904385" y="4637152"/>
            <a:ext cx="84082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Kansas Mathematics Graduate Student Conference, May 2025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B8BFA-A2B5-5C5D-97B4-85A0ABE66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red squares with white text&#10;&#10;AI-generated content may be incorrect.">
            <a:extLst>
              <a:ext uri="{FF2B5EF4-FFF2-40B4-BE49-F238E27FC236}">
                <a16:creationId xmlns:a16="http://schemas.microsoft.com/office/drawing/2014/main" id="{5F3512B0-229B-7842-1CBC-7D9DF669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60" b="-74"/>
          <a:stretch/>
        </p:blipFill>
        <p:spPr>
          <a:xfrm>
            <a:off x="1663708" y="1224467"/>
            <a:ext cx="10078892" cy="5634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8454F6-DC11-C980-D2F2-0C3B00B0EF93}"/>
              </a:ext>
            </a:extLst>
          </p:cNvPr>
          <p:cNvSpPr txBox="1"/>
          <p:nvPr/>
        </p:nvSpPr>
        <p:spPr>
          <a:xfrm>
            <a:off x="3625244" y="454177"/>
            <a:ext cx="651683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>
                    <a:lumMod val="76000"/>
                  </a:schemeClr>
                </a:solidFill>
                <a:latin typeface="Times New Roman"/>
                <a:cs typeface="Times New Roman"/>
              </a:rPr>
              <a:t>All Educators Transition Probability for Next Year</a:t>
            </a:r>
          </a:p>
          <a:p>
            <a:r>
              <a:rPr lang="en-US" sz="1600">
                <a:solidFill>
                  <a:srgbClr val="000000"/>
                </a:solidFill>
                <a:latin typeface="Times New Roman"/>
                <a:cs typeface="Times New Roman"/>
              </a:rPr>
              <a:t>Row: Current Role, Column: Next Role</a:t>
            </a:r>
            <a:br>
              <a:rPr lang="en-US" sz="1600">
                <a:solidFill>
                  <a:srgbClr val="000000"/>
                </a:solidFill>
                <a:latin typeface="Times New Roman"/>
                <a:cs typeface="Times New Roman"/>
              </a:rPr>
            </a:br>
            <a:endParaRPr lang="en-US" sz="16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45E6D4-250E-0DE3-36D4-082AEF7F6F87}"/>
              </a:ext>
            </a:extLst>
          </p:cNvPr>
          <p:cNvSpPr/>
          <p:nvPr/>
        </p:nvSpPr>
        <p:spPr>
          <a:xfrm>
            <a:off x="2750467" y="2969919"/>
            <a:ext cx="5734857" cy="5659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24FF9F-CDE8-529A-9E2F-A3DBDCBBAC81}"/>
              </a:ext>
            </a:extLst>
          </p:cNvPr>
          <p:cNvSpPr/>
          <p:nvPr/>
        </p:nvSpPr>
        <p:spPr>
          <a:xfrm rot="5400000">
            <a:off x="6712867" y="4016398"/>
            <a:ext cx="2818937" cy="728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A9A4CB-5C55-7AFC-B8B5-0054850B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70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15D627-E93E-513D-AB4B-8A6A8A85BD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50" t="41778" r="25250" b="38074"/>
          <a:stretch/>
        </p:blipFill>
        <p:spPr>
          <a:xfrm>
            <a:off x="2590800" y="4124960"/>
            <a:ext cx="7020560" cy="13614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B56329-2093-09E6-0AB4-20889F30FAE3}"/>
              </a:ext>
            </a:extLst>
          </p:cNvPr>
          <p:cNvSpPr txBox="1"/>
          <p:nvPr/>
        </p:nvSpPr>
        <p:spPr>
          <a:xfrm>
            <a:off x="1362773" y="5355448"/>
            <a:ext cx="97024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ea typeface="+mn-lt"/>
                <a:cs typeface="+mn-lt"/>
              </a:rPr>
              <a:t>Out of every 10 paraprofessionals, roughly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3</a:t>
            </a:r>
            <a:r>
              <a:rPr lang="en-US" sz="2400">
                <a:latin typeface="Times New Roman"/>
                <a:ea typeface="+mn-lt"/>
                <a:cs typeface="+mn-lt"/>
              </a:rPr>
              <a:t> leaves the profession each year.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2F68A-CD4F-36AB-0A77-6DC97ACC159F}"/>
              </a:ext>
            </a:extLst>
          </p:cNvPr>
          <p:cNvSpPr txBox="1"/>
          <p:nvPr/>
        </p:nvSpPr>
        <p:spPr>
          <a:xfrm>
            <a:off x="1361626" y="927685"/>
            <a:ext cx="95707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Out of every 10 Teacher, roughly </a:t>
            </a:r>
            <a:r>
              <a:rPr lang="en-US" sz="240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lang="en-US" sz="2400">
                <a:latin typeface="Times New Roman"/>
                <a:cs typeface="Times New Roman"/>
              </a:rPr>
              <a:t> leaves the profession each year.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80FEF-E822-DE82-A4D7-99A87BF8E2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417" t="48592" r="24583" b="36444"/>
          <a:stretch/>
        </p:blipFill>
        <p:spPr>
          <a:xfrm>
            <a:off x="2763520" y="1391920"/>
            <a:ext cx="6664972" cy="121921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6F1A1C-597A-9E0E-48C4-9D0489C6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17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7E780-C20D-37DE-54BC-E5AC0231D7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3" t="7772" r="-106" b="-173"/>
          <a:stretch/>
        </p:blipFill>
        <p:spPr>
          <a:xfrm>
            <a:off x="1965819" y="1456616"/>
            <a:ext cx="8983154" cy="50957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65741F-3EDA-841B-9166-1181D3E237C5}"/>
              </a:ext>
            </a:extLst>
          </p:cNvPr>
          <p:cNvSpPr txBox="1"/>
          <p:nvPr/>
        </p:nvSpPr>
        <p:spPr>
          <a:xfrm>
            <a:off x="1969388" y="263180"/>
            <a:ext cx="87376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How Paraprofessionals and Teachers Settle Into Roles Over Time</a:t>
            </a:r>
          </a:p>
          <a:p>
            <a:r>
              <a:rPr lang="en-US" sz="1600">
                <a:latin typeface="Times New Roman"/>
                <a:ea typeface="+mn-lt"/>
                <a:cs typeface="+mn-lt"/>
              </a:rPr>
              <a:t>Left panel shows paraprofessionals; right shows teachers</a:t>
            </a:r>
            <a:endParaRPr lang="en-US" sz="1600">
              <a:latin typeface="Times New Roman"/>
              <a:cs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BF33B-4506-1087-CAD6-187484185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01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blue bars&#10;&#10;AI-generated content may be incorrect.">
            <a:extLst>
              <a:ext uri="{FF2B5EF4-FFF2-40B4-BE49-F238E27FC236}">
                <a16:creationId xmlns:a16="http://schemas.microsoft.com/office/drawing/2014/main" id="{9AB7EE2B-AC81-D7C3-154C-2C0D2D7CCB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4" t="7899"/>
          <a:stretch/>
        </p:blipFill>
        <p:spPr>
          <a:xfrm>
            <a:off x="1513023" y="1326444"/>
            <a:ext cx="8992846" cy="51466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99EB51-F0F0-0F44-9BE3-6E538EE7205C}"/>
              </a:ext>
            </a:extLst>
          </p:cNvPr>
          <p:cNvSpPr txBox="1"/>
          <p:nvPr/>
        </p:nvSpPr>
        <p:spPr>
          <a:xfrm>
            <a:off x="4247473" y="514994"/>
            <a:ext cx="42577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ea typeface="+mn-lt"/>
                <a:cs typeface="+mn-lt"/>
              </a:rPr>
              <a:t>Average Time in Role Until Exit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BB8E5-7D59-A4CC-FAF5-3EA5CD93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02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AE065-7816-3EAA-ADD3-D00C6AAFCB49}"/>
              </a:ext>
            </a:extLst>
          </p:cNvPr>
          <p:cNvSpPr txBox="1"/>
          <p:nvPr/>
        </p:nvSpPr>
        <p:spPr>
          <a:xfrm>
            <a:off x="3424931" y="2658513"/>
            <a:ext cx="4948004" cy="7574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Times New Roman"/>
                <a:ea typeface="+mn-lt"/>
                <a:cs typeface="+mn-lt"/>
              </a:rPr>
              <a:t>Career Network Analysis</a:t>
            </a:r>
            <a:br>
              <a:rPr lang="en-US" b="1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Graph-Theoretic Exploration of Educator Flows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5A142-2448-225A-0048-E8F67824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6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874C3-2AC0-8BCE-9E39-4196FDBCC7AE}"/>
              </a:ext>
            </a:extLst>
          </p:cNvPr>
          <p:cNvSpPr txBox="1"/>
          <p:nvPr/>
        </p:nvSpPr>
        <p:spPr>
          <a:xfrm>
            <a:off x="3351095" y="481951"/>
            <a:ext cx="59694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solidFill>
                  <a:schemeClr val="accent2">
                    <a:lumMod val="76000"/>
                  </a:schemeClr>
                </a:solidFill>
                <a:latin typeface="Times New Roman"/>
                <a:cs typeface="Times New Roman"/>
              </a:rPr>
              <a:t>Network Construction with Graph Theory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BEF71B-F04B-5276-F1D6-64E071367C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63" t="30220" r="27567" b="61813"/>
          <a:stretch/>
        </p:blipFill>
        <p:spPr>
          <a:xfrm>
            <a:off x="3443112" y="940741"/>
            <a:ext cx="6079473" cy="1129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668876-6D1A-6C29-7F95-75B0F40CA7D5}"/>
              </a:ext>
            </a:extLst>
          </p:cNvPr>
          <p:cNvSpPr txBox="1"/>
          <p:nvPr/>
        </p:nvSpPr>
        <p:spPr>
          <a:xfrm>
            <a:off x="2249632" y="1429639"/>
            <a:ext cx="16865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Weight of edge,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6F6FD5-AE58-EAF6-D712-9AFE65CA18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917" t="38074" r="20917" b="54667"/>
          <a:stretch/>
        </p:blipFill>
        <p:spPr>
          <a:xfrm>
            <a:off x="1727200" y="2296160"/>
            <a:ext cx="9215136" cy="10058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4E487E5-88DA-1460-0E1E-4F729ABC84F7}"/>
              </a:ext>
            </a:extLst>
          </p:cNvPr>
          <p:cNvSpPr/>
          <p:nvPr/>
        </p:nvSpPr>
        <p:spPr>
          <a:xfrm>
            <a:off x="7108528" y="2827763"/>
            <a:ext cx="3811333" cy="380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320AA-F723-06C2-3D48-33FD41A921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810" t="43482" r="22142" b="29808"/>
          <a:stretch/>
        </p:blipFill>
        <p:spPr>
          <a:xfrm>
            <a:off x="2023110" y="3941543"/>
            <a:ext cx="8154246" cy="217834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93586-C7E6-8167-AE08-1B9A5588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17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ath&#10;&#10;AI-generated content may be incorrect.">
            <a:extLst>
              <a:ext uri="{FF2B5EF4-FFF2-40B4-BE49-F238E27FC236}">
                <a16:creationId xmlns:a16="http://schemas.microsoft.com/office/drawing/2014/main" id="{FAB2663E-6E15-2621-A79B-1001338986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3" t="12741" b="3273"/>
          <a:stretch/>
        </p:blipFill>
        <p:spPr>
          <a:xfrm>
            <a:off x="863600" y="1097280"/>
            <a:ext cx="10881332" cy="57598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E7B5EE-C8BC-4275-18B4-22B8508ABACE}"/>
              </a:ext>
            </a:extLst>
          </p:cNvPr>
          <p:cNvSpPr txBox="1"/>
          <p:nvPr/>
        </p:nvSpPr>
        <p:spPr>
          <a:xfrm>
            <a:off x="3628435" y="399309"/>
            <a:ext cx="59436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One-Year Career Flow Network for Educators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DD1A0-9D8F-A03D-3DF7-CB4925ED9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6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areer transition&#10;&#10;AI-generated content may be incorrect.">
            <a:extLst>
              <a:ext uri="{FF2B5EF4-FFF2-40B4-BE49-F238E27FC236}">
                <a16:creationId xmlns:a16="http://schemas.microsoft.com/office/drawing/2014/main" id="{20CD2BBB-FBBE-29CC-46EE-C3CED5B02E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0" t="11704" b="5037"/>
          <a:stretch/>
        </p:blipFill>
        <p:spPr>
          <a:xfrm>
            <a:off x="751840" y="944880"/>
            <a:ext cx="10932168" cy="57099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6F4E53-FC63-719D-0B0B-FEB9808A969D}"/>
              </a:ext>
            </a:extLst>
          </p:cNvPr>
          <p:cNvSpPr txBox="1"/>
          <p:nvPr/>
        </p:nvSpPr>
        <p:spPr>
          <a:xfrm>
            <a:off x="3387627" y="322106"/>
            <a:ext cx="67360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Core Career Flows (only ≥2% transitions shown)</a:t>
            </a:r>
            <a:endParaRPr lang="en-US" sz="2400">
              <a:solidFill>
                <a:schemeClr val="accent2">
                  <a:lumMod val="76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F47D3-A435-A935-4AEE-080C9E3F5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7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a bar graph&#10;&#10;AI-generated content may be incorrect.">
            <a:extLst>
              <a:ext uri="{FF2B5EF4-FFF2-40B4-BE49-F238E27FC236}">
                <a16:creationId xmlns:a16="http://schemas.microsoft.com/office/drawing/2014/main" id="{80B522C0-C3E6-4DAD-A0D5-9BC3D276A5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3" t="7704" b="3111"/>
          <a:stretch/>
        </p:blipFill>
        <p:spPr>
          <a:xfrm>
            <a:off x="1249680" y="1005840"/>
            <a:ext cx="10190481" cy="5679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EF3C6-6340-9BC5-15B0-C8B1117BF3BC}"/>
              </a:ext>
            </a:extLst>
          </p:cNvPr>
          <p:cNvSpPr txBox="1"/>
          <p:nvPr/>
        </p:nvSpPr>
        <p:spPr>
          <a:xfrm>
            <a:off x="3860219" y="309458"/>
            <a:ext cx="49723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Which Roles Serve as Career Hubs?</a:t>
            </a:r>
            <a:endParaRPr lang="en-US">
              <a:solidFill>
                <a:schemeClr val="accent2">
                  <a:lumMod val="76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416BD-3061-43EC-C247-FCAC6D7A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93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0FEDED-7EC0-82E5-9B7A-7594E63B156C}"/>
              </a:ext>
            </a:extLst>
          </p:cNvPr>
          <p:cNvSpPr txBox="1"/>
          <p:nvPr/>
        </p:nvSpPr>
        <p:spPr>
          <a:xfrm>
            <a:off x="2146054" y="275364"/>
            <a:ext cx="87680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Where Do Educators End Up? (Landing Probabilities)</a:t>
            </a:r>
            <a:endParaRPr lang="en-US">
              <a:solidFill>
                <a:schemeClr val="accent2">
                  <a:lumMod val="76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4" name="Picture 3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1A3038E2-BADF-82D8-96A6-38BC86654F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9" t="8889" r="91" b="1481"/>
          <a:stretch/>
        </p:blipFill>
        <p:spPr>
          <a:xfrm>
            <a:off x="1855828" y="1148080"/>
            <a:ext cx="9069662" cy="50393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4F32C-0FC5-5421-22D7-446D4C01E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5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2EA63-F3C2-CCC0-A0DE-3F0BABC7BE80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study Teacher attrition ?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Keeping Great Teachers Where They Belong—In the Classroom.</a:t>
            </a:r>
            <a:endParaRPr lang="en-US">
              <a:latin typeface="Times New Roman"/>
              <a:ea typeface="+mj-ea"/>
              <a:cs typeface="Times New Roman"/>
            </a:endParaRPr>
          </a:p>
        </p:txBody>
      </p:sp>
      <p:graphicFrame>
        <p:nvGraphicFramePr>
          <p:cNvPr id="27" name="TextBox 2">
            <a:extLst>
              <a:ext uri="{FF2B5EF4-FFF2-40B4-BE49-F238E27FC236}">
                <a16:creationId xmlns:a16="http://schemas.microsoft.com/office/drawing/2014/main" id="{4B3134CC-C332-AA18-F8C7-F4DB9BD672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335872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64D7FACF-A938-E127-2B89-B5B53AE7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16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B971C8-7B8A-8876-1E94-B0C7AAF8611F}"/>
              </a:ext>
            </a:extLst>
          </p:cNvPr>
          <p:cNvSpPr txBox="1"/>
          <p:nvPr/>
        </p:nvSpPr>
        <p:spPr>
          <a:xfrm>
            <a:off x="3266619" y="417796"/>
            <a:ext cx="69217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Career Buddies</a:t>
            </a:r>
            <a:r>
              <a:rPr lang="en-US" sz="2400">
                <a:latin typeface="Times New Roman"/>
                <a:ea typeface="+mn-lt"/>
                <a:cs typeface="+mn-lt"/>
              </a:rPr>
              <a:t>: Clustering Educator Role Transitions</a:t>
            </a:r>
            <a:endParaRPr lang="en-US" sz="2400">
              <a:latin typeface="Times New Roman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A5AEFA-0C0D-521B-0434-0B33A5D6BA70}"/>
              </a:ext>
            </a:extLst>
          </p:cNvPr>
          <p:cNvGrpSpPr/>
          <p:nvPr/>
        </p:nvGrpSpPr>
        <p:grpSpPr>
          <a:xfrm>
            <a:off x="932471" y="1292901"/>
            <a:ext cx="10187769" cy="5448610"/>
            <a:chOff x="932471" y="1292901"/>
            <a:chExt cx="10187769" cy="5448610"/>
          </a:xfrm>
        </p:grpSpPr>
        <p:pic>
          <p:nvPicPr>
            <p:cNvPr id="2" name="Picture 1" descr="A diagram of a network&#10;&#10;AI-generated content may be incorrect.">
              <a:extLst>
                <a:ext uri="{FF2B5EF4-FFF2-40B4-BE49-F238E27FC236}">
                  <a16:creationId xmlns:a16="http://schemas.microsoft.com/office/drawing/2014/main" id="{953CD254-ED8D-E4C1-F8B3-A8BA57B6D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80" t="13035" r="-57" b="4831"/>
            <a:stretch/>
          </p:blipFill>
          <p:spPr>
            <a:xfrm>
              <a:off x="1071795" y="1292901"/>
              <a:ext cx="10048445" cy="523295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8C31061-84D6-534C-B8BE-7D62371061E1}"/>
                </a:ext>
              </a:extLst>
            </p:cNvPr>
            <p:cNvSpPr/>
            <p:nvPr/>
          </p:nvSpPr>
          <p:spPr>
            <a:xfrm>
              <a:off x="932471" y="5821642"/>
              <a:ext cx="2532792" cy="7308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BEAFE5-76B4-8B97-0CFD-9AD483EF30FE}"/>
                </a:ext>
              </a:extLst>
            </p:cNvPr>
            <p:cNvSpPr/>
            <p:nvPr/>
          </p:nvSpPr>
          <p:spPr>
            <a:xfrm>
              <a:off x="2999027" y="6224872"/>
              <a:ext cx="1071081" cy="516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C02D71-0FBD-C528-0C45-2E83AECE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48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AD96FA-0F59-4918-AFD9-9655D75986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49" t="43358" r="33942" b="37510"/>
          <a:stretch/>
        </p:blipFill>
        <p:spPr>
          <a:xfrm>
            <a:off x="2643509" y="2114121"/>
            <a:ext cx="8004389" cy="21313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DDEDB2-826E-1E4D-291A-FC5D2135E397}"/>
              </a:ext>
            </a:extLst>
          </p:cNvPr>
          <p:cNvSpPr txBox="1"/>
          <p:nvPr/>
        </p:nvSpPr>
        <p:spPr>
          <a:xfrm>
            <a:off x="3961341" y="831646"/>
            <a:ext cx="37630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How We Count Who Stays</a:t>
            </a:r>
            <a:endParaRPr lang="en-US" sz="24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C55716-B679-2101-E87B-4AC009AF1D8B}"/>
              </a:ext>
            </a:extLst>
          </p:cNvPr>
          <p:cNvSpPr/>
          <p:nvPr/>
        </p:nvSpPr>
        <p:spPr>
          <a:xfrm>
            <a:off x="6212502" y="2783687"/>
            <a:ext cx="3453485" cy="6426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82031-885B-5525-54AA-448B33541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75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7C32FA-8DDB-D26F-79F6-9D9329A0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024" y="1233006"/>
            <a:ext cx="8941774" cy="5520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D9535A-8CD3-F41A-022E-B8C8BE70F8D3}"/>
              </a:ext>
            </a:extLst>
          </p:cNvPr>
          <p:cNvSpPr txBox="1"/>
          <p:nvPr/>
        </p:nvSpPr>
        <p:spPr>
          <a:xfrm>
            <a:off x="2441225" y="523495"/>
            <a:ext cx="7017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Who Sticks Around? Retention Curves for Each Role</a:t>
            </a:r>
            <a:endParaRPr lang="en-US" sz="2400">
              <a:solidFill>
                <a:schemeClr val="accent2">
                  <a:lumMod val="76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8B16-BED0-4CF1-083E-E1CA70190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96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B33B50-C301-A158-25D6-73B1E53EF841}"/>
              </a:ext>
            </a:extLst>
          </p:cNvPr>
          <p:cNvSpPr txBox="1"/>
          <p:nvPr/>
        </p:nvSpPr>
        <p:spPr>
          <a:xfrm>
            <a:off x="4311754" y="2691809"/>
            <a:ext cx="356765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Times New Roman"/>
                <a:ea typeface="+mn-lt"/>
                <a:cs typeface="+mn-lt"/>
              </a:rPr>
              <a:t>Policy Simulation</a:t>
            </a:r>
            <a:br>
              <a:rPr lang="en-US" b="1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Setting Up a 20% Retention Boost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5EEE1-BD2C-DFB9-4AFD-63EF27E8B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41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5A22D-D413-ABF5-D9A3-30B41FB78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F1C70F-976D-4806-D6D5-A75D29B34406}"/>
              </a:ext>
            </a:extLst>
          </p:cNvPr>
          <p:cNvSpPr txBox="1"/>
          <p:nvPr/>
        </p:nvSpPr>
        <p:spPr>
          <a:xfrm>
            <a:off x="3511552" y="464984"/>
            <a:ext cx="65715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Powering Up Retention by 20%: A Before &amp; After</a:t>
            </a:r>
            <a:endParaRPr lang="en-US">
              <a:solidFill>
                <a:schemeClr val="accent2">
                  <a:lumMod val="76000"/>
                </a:schemeClr>
              </a:solidFill>
            </a:endParaRPr>
          </a:p>
        </p:txBody>
      </p:sp>
      <p:pic>
        <p:nvPicPr>
          <p:cNvPr id="4" name="Picture 3" descr="A graph of a teacher and a teacher&#10;&#10;AI-generated content may be incorrect.">
            <a:extLst>
              <a:ext uri="{FF2B5EF4-FFF2-40B4-BE49-F238E27FC236}">
                <a16:creationId xmlns:a16="http://schemas.microsoft.com/office/drawing/2014/main" id="{57281AEB-3253-6472-9ED5-7462CDB5F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100" y="1255426"/>
            <a:ext cx="8714882" cy="53839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E9B8A-43A2-D3EB-4C2C-FFA845432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68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F0731-811A-12F8-59E0-4ABE5169A8A8}"/>
              </a:ext>
            </a:extLst>
          </p:cNvPr>
          <p:cNvSpPr txBox="1"/>
          <p:nvPr/>
        </p:nvSpPr>
        <p:spPr>
          <a:xfrm>
            <a:off x="1524000" y="2776538"/>
            <a:ext cx="9144000" cy="138118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Thank You!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mdtahidulislam@unomaha.edu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914C7-56F0-0CB2-3C22-995DBE5B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11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379379D-EEFC-E8DC-6C64-A102ACBE9208}"/>
              </a:ext>
            </a:extLst>
          </p:cNvPr>
          <p:cNvSpPr txBox="1"/>
          <p:nvPr/>
        </p:nvSpPr>
        <p:spPr>
          <a:xfrm>
            <a:off x="1179576" y="1163848"/>
            <a:ext cx="9829800" cy="13258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9" name="TextBox 40">
            <a:extLst>
              <a:ext uri="{FF2B5EF4-FFF2-40B4-BE49-F238E27FC236}">
                <a16:creationId xmlns:a16="http://schemas.microsoft.com/office/drawing/2014/main" id="{A09D1095-947E-1EDD-B4DE-632D5715EF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7583256"/>
              </p:ext>
            </p:extLst>
          </p:nvPr>
        </p:nvGraphicFramePr>
        <p:xfrm>
          <a:off x="6354871" y="2827419"/>
          <a:ext cx="5029200" cy="322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FC8E4B69-D983-6F8B-B8D6-05A18C3C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86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2B650C-7A41-A91C-F0B9-02F6D35D5E5F}"/>
              </a:ext>
            </a:extLst>
          </p:cNvPr>
          <p:cNvSpPr txBox="1"/>
          <p:nvPr/>
        </p:nvSpPr>
        <p:spPr>
          <a:xfrm>
            <a:off x="1920379" y="1252814"/>
            <a:ext cx="78420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1.Data </a:t>
            </a:r>
            <a:r>
              <a:rPr lang="en-US" err="1"/>
              <a:t>Source:Nebraska</a:t>
            </a:r>
            <a:r>
              <a:rPr lang="en-US"/>
              <a:t> department of education from1983-2021</a:t>
            </a:r>
          </a:p>
          <a:p>
            <a:r>
              <a:rPr lang="en-US"/>
              <a:t>2.Key Variables : </a:t>
            </a:r>
            <a:r>
              <a:rPr lang="en-US" err="1"/>
              <a:t>ID,Data</a:t>
            </a:r>
            <a:r>
              <a:rPr lang="en-US"/>
              <a:t> </a:t>
            </a:r>
            <a:r>
              <a:rPr lang="en-US" err="1"/>
              <a:t>Year,District,Ethnicity,Gender,Position,Education</a:t>
            </a:r>
          </a:p>
          <a:p>
            <a:r>
              <a:rPr lang="en-US"/>
              <a:t>3.Data Size: 89946 Unique Educators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466903-8EF8-546F-729C-AFDF357ED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940084"/>
              </p:ext>
            </p:extLst>
          </p:nvPr>
        </p:nvGraphicFramePr>
        <p:xfrm>
          <a:off x="4417718" y="2841788"/>
          <a:ext cx="3196336" cy="2975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0512">
                  <a:extLst>
                    <a:ext uri="{9D8B030D-6E8A-4147-A177-3AD203B41FA5}">
                      <a16:colId xmlns:a16="http://schemas.microsoft.com/office/drawing/2014/main" val="1273912691"/>
                    </a:ext>
                  </a:extLst>
                </a:gridCol>
                <a:gridCol w="1385824">
                  <a:extLst>
                    <a:ext uri="{9D8B030D-6E8A-4147-A177-3AD203B41FA5}">
                      <a16:colId xmlns:a16="http://schemas.microsoft.com/office/drawing/2014/main" val="3702270840"/>
                    </a:ext>
                  </a:extLst>
                </a:gridCol>
              </a:tblGrid>
              <a:tr h="43450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+mn-cs"/>
                        </a:rPr>
                        <a:t>Position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Percent (%)</a:t>
                      </a:r>
                      <a:endParaRPr lang="en-US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700747"/>
                  </a:ext>
                </a:extLst>
              </a:tr>
              <a:tr h="434506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/>
                        </a:rPr>
                        <a:t>Teacher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Times New Roman"/>
                        </a:rPr>
                        <a:t>68.76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640632"/>
                  </a:ext>
                </a:extLst>
              </a:tr>
              <a:tr h="368808">
                <a:tc>
                  <a:txBody>
                    <a:bodyPr/>
                    <a:lstStyle/>
                    <a:p>
                      <a:pPr algn="l"/>
                      <a:r>
                        <a:rPr lang="en-US" err="1">
                          <a:latin typeface="Times New Roman"/>
                        </a:rPr>
                        <a:t>ParaProfessionals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Times New Roman"/>
                        </a:rPr>
                        <a:t>19.74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60912"/>
                  </a:ext>
                </a:extLst>
              </a:tr>
              <a:tr h="434506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/>
                        </a:rPr>
                        <a:t>Specialist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Times New Roman"/>
                        </a:rPr>
                        <a:t> 5.65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88708"/>
                  </a:ext>
                </a:extLst>
              </a:tr>
              <a:tr h="434506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/>
                        </a:rPr>
                        <a:t>Administrator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Times New Roman"/>
                        </a:rPr>
                        <a:t> 2.34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539659"/>
                  </a:ext>
                </a:extLst>
              </a:tr>
              <a:tr h="434506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/>
                        </a:rPr>
                        <a:t>Teacher leader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Times New Roman"/>
                        </a:rPr>
                        <a:t> 1.27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296231"/>
                  </a:ext>
                </a:extLst>
              </a:tr>
              <a:tr h="434506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/>
                        </a:rPr>
                        <a:t>Counselor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Times New Roman"/>
                        </a:rPr>
                        <a:t> 0.88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93544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4DF664F-3FA1-D1C1-872B-B6CE1833F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549545"/>
              </p:ext>
            </p:extLst>
          </p:nvPr>
        </p:nvGraphicFramePr>
        <p:xfrm>
          <a:off x="1250808" y="2841789"/>
          <a:ext cx="2235136" cy="1263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1135">
                  <a:extLst>
                    <a:ext uri="{9D8B030D-6E8A-4147-A177-3AD203B41FA5}">
                      <a16:colId xmlns:a16="http://schemas.microsoft.com/office/drawing/2014/main" val="2015592833"/>
                    </a:ext>
                  </a:extLst>
                </a:gridCol>
                <a:gridCol w="1274001">
                  <a:extLst>
                    <a:ext uri="{9D8B030D-6E8A-4147-A177-3AD203B41FA5}">
                      <a16:colId xmlns:a16="http://schemas.microsoft.com/office/drawing/2014/main" val="1161894834"/>
                    </a:ext>
                  </a:extLst>
                </a:gridCol>
              </a:tblGrid>
              <a:tr h="42103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Gender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Percent (%)</a:t>
                      </a:r>
                      <a:endParaRPr lang="en-US"/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154851"/>
                  </a:ext>
                </a:extLst>
              </a:tr>
              <a:tr h="421032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Male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23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790281"/>
                  </a:ext>
                </a:extLst>
              </a:tr>
              <a:tr h="421032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Female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77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1722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5435B7D-7D5B-8333-383E-0D25AACC8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697580"/>
              </p:ext>
            </p:extLst>
          </p:nvPr>
        </p:nvGraphicFramePr>
        <p:xfrm>
          <a:off x="8552462" y="2841789"/>
          <a:ext cx="2425190" cy="19773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5246">
                  <a:extLst>
                    <a:ext uri="{9D8B030D-6E8A-4147-A177-3AD203B41FA5}">
                      <a16:colId xmlns:a16="http://schemas.microsoft.com/office/drawing/2014/main" val="2119181666"/>
                    </a:ext>
                  </a:extLst>
                </a:gridCol>
                <a:gridCol w="1329944">
                  <a:extLst>
                    <a:ext uri="{9D8B030D-6E8A-4147-A177-3AD203B41FA5}">
                      <a16:colId xmlns:a16="http://schemas.microsoft.com/office/drawing/2014/main" val="3399283208"/>
                    </a:ext>
                  </a:extLst>
                </a:gridCol>
              </a:tblGrid>
              <a:tr h="395467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Ethnicity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Percent (%)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741621"/>
                  </a:ext>
                </a:extLst>
              </a:tr>
              <a:tr h="395467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White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93.09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093390"/>
                  </a:ext>
                </a:extLst>
              </a:tr>
              <a:tr h="395467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Black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2.39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317014"/>
                  </a:ext>
                </a:extLst>
              </a:tr>
              <a:tr h="395467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Hispanic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3.20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790805"/>
                  </a:ext>
                </a:extLst>
              </a:tr>
              <a:tr h="395467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Other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~1.5</a:t>
                      </a:r>
                    </a:p>
                  </a:txBody>
                  <a:tcPr>
                    <a:lnL w="3175">
                      <a:solidFill>
                        <a:schemeClr val="bg2">
                          <a:lumMod val="90000"/>
                        </a:schemeClr>
                      </a:solidFill>
                    </a:lnL>
                    <a:lnR w="3175">
                      <a:solidFill>
                        <a:schemeClr val="bg2">
                          <a:lumMod val="90000"/>
                        </a:schemeClr>
                      </a:solidFill>
                    </a:lnR>
                    <a:lnT w="3175">
                      <a:solidFill>
                        <a:schemeClr val="bg2">
                          <a:lumMod val="90000"/>
                        </a:schemeClr>
                      </a:solidFill>
                    </a:lnT>
                    <a:lnB w="3175">
                      <a:solidFill>
                        <a:schemeClr val="bg2">
                          <a:lumMod val="9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5662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8D8A830-7AB1-3E3C-56BC-8D68598AF3D7}"/>
              </a:ext>
            </a:extLst>
          </p:cNvPr>
          <p:cNvSpPr txBox="1"/>
          <p:nvPr/>
        </p:nvSpPr>
        <p:spPr>
          <a:xfrm>
            <a:off x="4950119" y="408327"/>
            <a:ext cx="246787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2">
                    <a:lumMod val="76000"/>
                  </a:schemeClr>
                </a:solidFill>
                <a:latin typeface="Times New Roman"/>
                <a:cs typeface="Times New Roman"/>
              </a:rPr>
              <a:t>Data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DE179-ED55-8F39-4875-AE95A051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4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BEE611-4387-7B78-52E4-C3ACCF9FC17D}"/>
              </a:ext>
            </a:extLst>
          </p:cNvPr>
          <p:cNvSpPr txBox="1"/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Research Goal:</a:t>
            </a:r>
          </a:p>
        </p:txBody>
      </p:sp>
      <p:graphicFrame>
        <p:nvGraphicFramePr>
          <p:cNvPr id="18" name="TextBox 2">
            <a:extLst>
              <a:ext uri="{FF2B5EF4-FFF2-40B4-BE49-F238E27FC236}">
                <a16:creationId xmlns:a16="http://schemas.microsoft.com/office/drawing/2014/main" id="{5274A8EF-CD93-ACE2-7300-C536BB416F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6617725"/>
              </p:ext>
            </p:extLst>
          </p:nvPr>
        </p:nvGraphicFramePr>
        <p:xfrm>
          <a:off x="625241" y="2663016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0" name="Slide Number Placeholder 89">
            <a:extLst>
              <a:ext uri="{FF2B5EF4-FFF2-40B4-BE49-F238E27FC236}">
                <a16:creationId xmlns:a16="http://schemas.microsoft.com/office/drawing/2014/main" id="{1532DCDF-B830-3502-A2F7-270CE7E2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26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172590-227C-CE00-79A0-EDB73745AEB3}"/>
              </a:ext>
            </a:extLst>
          </p:cNvPr>
          <p:cNvSpPr txBox="1"/>
          <p:nvPr/>
        </p:nvSpPr>
        <p:spPr>
          <a:xfrm>
            <a:off x="3118095" y="2403304"/>
            <a:ext cx="596644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Times New Roman"/>
                <a:ea typeface="+mn-lt"/>
                <a:cs typeface="+mn-lt"/>
              </a:rPr>
              <a:t>Markov Chain Modeling</a:t>
            </a:r>
            <a:endParaRPr lang="en-US" sz="2400">
              <a:solidFill>
                <a:schemeClr val="accent2"/>
              </a:solidFill>
              <a:latin typeface="Times New Roman"/>
              <a:cs typeface="Times New Roman"/>
            </a:endParaRPr>
          </a:p>
          <a:p>
            <a:r>
              <a:rPr lang="en-US" b="1">
                <a:latin typeface="Times New Roman"/>
                <a:ea typeface="+mn-lt"/>
                <a:cs typeface="+mn-lt"/>
              </a:rPr>
              <a:t>Estimating Annual Role-to-Role Transition Probabilities</a:t>
            </a:r>
            <a:endParaRPr lang="en-US">
              <a:latin typeface="Times New Roman"/>
              <a:cs typeface="Times New Roman"/>
            </a:endParaRP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B3D51-E6E6-EB09-4337-7D66A4E3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53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5CFD7-A3D0-0174-97D3-314ABFDC79A1}"/>
              </a:ext>
            </a:extLst>
          </p:cNvPr>
          <p:cNvSpPr txBox="1"/>
          <p:nvPr/>
        </p:nvSpPr>
        <p:spPr>
          <a:xfrm>
            <a:off x="1494741" y="1161356"/>
            <a:ext cx="981456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993300"/>
                </a:solidFill>
                <a:latin typeface="Times New Roman"/>
                <a:cs typeface="Times New Roman"/>
              </a:rPr>
              <a:t>Markov Property:</a:t>
            </a:r>
            <a:r>
              <a:rPr lang="en-US" sz="2400">
                <a:latin typeface="Times New Roman"/>
                <a:cs typeface="Times New Roman"/>
              </a:rPr>
              <a:t> The state of the system at time </a:t>
            </a:r>
            <a:r>
              <a:rPr lang="en-US" sz="2400" i="1">
                <a:latin typeface="Times New Roman"/>
                <a:cs typeface="Times New Roman"/>
              </a:rPr>
              <a:t>n</a:t>
            </a:r>
            <a:r>
              <a:rPr lang="en-US" sz="2400">
                <a:latin typeface="Times New Roman"/>
                <a:cs typeface="Times New Roman"/>
              </a:rPr>
              <a:t>+1 depends only on the state of the system at time </a:t>
            </a:r>
            <a:r>
              <a:rPr lang="en-US" sz="2400" i="1">
                <a:latin typeface="Times New Roman"/>
                <a:cs typeface="Times New Roman"/>
              </a:rPr>
              <a:t>n</a:t>
            </a:r>
            <a:endParaRPr lang="en-US" sz="2400">
              <a:latin typeface="Times New Roman"/>
              <a:cs typeface="Times New Roman"/>
            </a:endParaRPr>
          </a:p>
          <a:p>
            <a:pPr algn="l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DCA5F-9C5F-D51D-7DE8-24726F3E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9" t="47321" r="2629" b="36786"/>
          <a:stretch/>
        </p:blipFill>
        <p:spPr>
          <a:xfrm>
            <a:off x="1668145" y="1906588"/>
            <a:ext cx="8571176" cy="903715"/>
          </a:xfrm>
          <a:prstGeom prst="rect">
            <a:avLst/>
          </a:prstGeom>
        </p:spPr>
      </p:pic>
      <p:grpSp>
        <p:nvGrpSpPr>
          <p:cNvPr id="18" name="Group 22">
            <a:extLst>
              <a:ext uri="{FF2B5EF4-FFF2-40B4-BE49-F238E27FC236}">
                <a16:creationId xmlns:a16="http://schemas.microsoft.com/office/drawing/2014/main" id="{F199D200-86C0-7B4B-574F-93B9AC9C2297}"/>
              </a:ext>
            </a:extLst>
          </p:cNvPr>
          <p:cNvGrpSpPr>
            <a:grpSpLocks/>
          </p:cNvGrpSpPr>
          <p:nvPr/>
        </p:nvGrpSpPr>
        <p:grpSpPr bwMode="auto">
          <a:xfrm>
            <a:off x="2916626" y="3042661"/>
            <a:ext cx="6089651" cy="528638"/>
            <a:chOff x="772" y="2190"/>
            <a:chExt cx="3836" cy="33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9332ED1-7DB7-D3C8-FDCC-CEF0628B3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" y="2201"/>
              <a:ext cx="386" cy="320"/>
            </a:xfrm>
            <a:prstGeom prst="ellipse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/>
              <a:r>
                <a:rPr lang="en-US" altLang="en-US" sz="2000" i="1">
                  <a:latin typeface="Times New Roman" panose="02020603050405020304" pitchFamily="18" charset="0"/>
                </a:rPr>
                <a:t>X</a:t>
              </a:r>
              <a:r>
                <a:rPr lang="en-US" altLang="en-US" sz="2000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4C07E0CF-5753-E4B4-018E-5CB861AC9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0" y="2190"/>
              <a:ext cx="386" cy="320"/>
            </a:xfrm>
            <a:prstGeom prst="ellipse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/>
              <a:r>
                <a:rPr lang="en-US" altLang="en-US" sz="2000" i="1">
                  <a:latin typeface="Times New Roman" panose="02020603050405020304" pitchFamily="18" charset="0"/>
                </a:rPr>
                <a:t>X</a:t>
              </a:r>
              <a:r>
                <a:rPr lang="en-US" altLang="en-US" sz="2000" baseline="-25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2A6ED3F0-7C62-CEB6-AD15-EC0B8BBB9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8" y="2199"/>
              <a:ext cx="386" cy="320"/>
            </a:xfrm>
            <a:prstGeom prst="ellipse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/>
              <a:r>
                <a:rPr lang="en-US" altLang="en-US" sz="2000" i="1">
                  <a:latin typeface="Times New Roman" panose="02020603050405020304" pitchFamily="18" charset="0"/>
                </a:rPr>
                <a:t>X</a:t>
              </a:r>
              <a:r>
                <a:rPr lang="en-US" altLang="en-US" sz="2000" baseline="-250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17BA11DD-51FD-C62F-3B22-26AFA526E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" y="2198"/>
              <a:ext cx="386" cy="320"/>
            </a:xfrm>
            <a:prstGeom prst="ellipse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/>
              <a:r>
                <a:rPr lang="en-US" altLang="en-US" sz="2000" i="1">
                  <a:latin typeface="Times New Roman" panose="02020603050405020304" pitchFamily="18" charset="0"/>
                </a:rPr>
                <a:t>X</a:t>
              </a:r>
              <a:r>
                <a:rPr lang="en-US" altLang="en-US" sz="2000" baseline="-250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5BC591C1-7F11-7D71-806D-BDC1E2C82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2203"/>
              <a:ext cx="386" cy="320"/>
            </a:xfrm>
            <a:prstGeom prst="ellipse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/>
              <a:r>
                <a:rPr lang="en-US" altLang="en-US" sz="2000" i="1">
                  <a:latin typeface="Times New Roman" panose="02020603050405020304" pitchFamily="18" charset="0"/>
                </a:rPr>
                <a:t>X</a:t>
              </a:r>
              <a:r>
                <a:rPr lang="en-US" altLang="en-US" sz="2000" baseline="-25000">
                  <a:latin typeface="Times New Roman" panose="02020603050405020304" pitchFamily="18" charset="0"/>
                </a:rPr>
                <a:t>5</a:t>
              </a:r>
            </a:p>
          </p:txBody>
        </p:sp>
        <p:cxnSp>
          <p:nvCxnSpPr>
            <p:cNvPr id="14" name="AutoShape 12">
              <a:extLst>
                <a:ext uri="{FF2B5EF4-FFF2-40B4-BE49-F238E27FC236}">
                  <a16:creationId xmlns:a16="http://schemas.microsoft.com/office/drawing/2014/main" id="{12830323-4693-A4F9-6543-6FAB11570223}"/>
                </a:ext>
              </a:extLst>
            </p:cNvPr>
            <p:cNvCxnSpPr>
              <a:cxnSpLocks noChangeShapeType="1"/>
              <a:stCxn id="1035" idx="7"/>
              <a:endCxn id="1036" idx="1"/>
            </p:cNvCxnSpPr>
            <p:nvPr/>
          </p:nvCxnSpPr>
          <p:spPr bwMode="auto">
            <a:xfrm rot="-5400000">
              <a:off x="1394" y="1940"/>
              <a:ext cx="10" cy="594"/>
            </a:xfrm>
            <a:prstGeom prst="curvedConnector3">
              <a:avLst>
                <a:gd name="adj1" fmla="val 139375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3">
              <a:extLst>
                <a:ext uri="{FF2B5EF4-FFF2-40B4-BE49-F238E27FC236}">
                  <a16:creationId xmlns:a16="http://schemas.microsoft.com/office/drawing/2014/main" id="{50ACEE57-DE71-581C-7D0B-98CE7186BE2E}"/>
                </a:ext>
              </a:extLst>
            </p:cNvPr>
            <p:cNvCxnSpPr>
              <a:cxnSpLocks noChangeShapeType="1"/>
              <a:stCxn id="1036" idx="7"/>
              <a:endCxn id="1037" idx="1"/>
            </p:cNvCxnSpPr>
            <p:nvPr/>
          </p:nvCxnSpPr>
          <p:spPr bwMode="auto">
            <a:xfrm rot="5400000" flipV="1">
              <a:off x="2253" y="1949"/>
              <a:ext cx="8" cy="574"/>
            </a:xfrm>
            <a:prstGeom prst="curvedConnector3">
              <a:avLst>
                <a:gd name="adj1" fmla="val -1592306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4">
              <a:extLst>
                <a:ext uri="{FF2B5EF4-FFF2-40B4-BE49-F238E27FC236}">
                  <a16:creationId xmlns:a16="http://schemas.microsoft.com/office/drawing/2014/main" id="{9374DBF1-FF2E-BFAE-8C51-AF0C68B1EE61}"/>
                </a:ext>
              </a:extLst>
            </p:cNvPr>
            <p:cNvCxnSpPr>
              <a:cxnSpLocks noChangeShapeType="1"/>
              <a:stCxn id="1037" idx="7"/>
              <a:endCxn id="1038" idx="1"/>
            </p:cNvCxnSpPr>
            <p:nvPr/>
          </p:nvCxnSpPr>
          <p:spPr bwMode="auto">
            <a:xfrm rot="-5400000">
              <a:off x="3108" y="1948"/>
              <a:ext cx="1" cy="583"/>
            </a:xfrm>
            <a:prstGeom prst="curvedConnector3">
              <a:avLst>
                <a:gd name="adj1" fmla="val 13600005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15">
              <a:extLst>
                <a:ext uri="{FF2B5EF4-FFF2-40B4-BE49-F238E27FC236}">
                  <a16:creationId xmlns:a16="http://schemas.microsoft.com/office/drawing/2014/main" id="{41A5EFBD-CB0D-F19E-A212-6AFE02809AF9}"/>
                </a:ext>
              </a:extLst>
            </p:cNvPr>
            <p:cNvCxnSpPr>
              <a:cxnSpLocks noChangeShapeType="1"/>
              <a:stCxn id="1038" idx="7"/>
              <a:endCxn id="1039" idx="1"/>
            </p:cNvCxnSpPr>
            <p:nvPr/>
          </p:nvCxnSpPr>
          <p:spPr bwMode="auto">
            <a:xfrm rot="5400000" flipV="1">
              <a:off x="3973" y="1939"/>
              <a:ext cx="5" cy="605"/>
            </a:xfrm>
            <a:prstGeom prst="curvedConnector3">
              <a:avLst>
                <a:gd name="adj1" fmla="val -2957144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6885C8A-631D-A049-BF10-58F899FF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" t="63571" r="686" b="8750"/>
          <a:stretch/>
        </p:blipFill>
        <p:spPr>
          <a:xfrm>
            <a:off x="1690312" y="3877628"/>
            <a:ext cx="8813169" cy="1573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5A0175-B68E-9D6D-CE77-4754254D1F3C}"/>
              </a:ext>
            </a:extLst>
          </p:cNvPr>
          <p:cNvSpPr txBox="1"/>
          <p:nvPr/>
        </p:nvSpPr>
        <p:spPr>
          <a:xfrm>
            <a:off x="5112849" y="248943"/>
            <a:ext cx="368838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2">
                    <a:lumMod val="76000"/>
                  </a:schemeClr>
                </a:solidFill>
                <a:latin typeface="Times New Roman"/>
                <a:cs typeface="Times New Roman"/>
              </a:rPr>
              <a:t>Markov Chain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CA5D28-6E6D-5AA7-5A48-B578ADD38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59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DE8A3E-20E4-D80C-B3DD-657FE43F1558}"/>
              </a:ext>
            </a:extLst>
          </p:cNvPr>
          <p:cNvSpPr txBox="1"/>
          <p:nvPr/>
        </p:nvSpPr>
        <p:spPr>
          <a:xfrm>
            <a:off x="2576767" y="853458"/>
            <a:ext cx="7203440" cy="52322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imes New Roman"/>
                <a:cs typeface="Times New Roman"/>
              </a:rPr>
              <a:t>Understanding Markov Chain with a  Scenario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122B0-5BAE-FE97-3E78-8B32BFF10C88}"/>
              </a:ext>
            </a:extLst>
          </p:cNvPr>
          <p:cNvSpPr txBox="1"/>
          <p:nvPr/>
        </p:nvSpPr>
        <p:spPr>
          <a:xfrm>
            <a:off x="699295" y="1917254"/>
            <a:ext cx="5100320" cy="203132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/>
              <a:t>"An educator is a </a:t>
            </a:r>
            <a:r>
              <a:rPr lang="en-US" b="1"/>
              <a:t>Paraprofessionals</a:t>
            </a:r>
            <a:r>
              <a:rPr lang="en-US"/>
              <a:t> this year. What happens next year ?"</a:t>
            </a:r>
          </a:p>
          <a:p>
            <a:endParaRPr lang="en-US"/>
          </a:p>
          <a:p>
            <a:r>
              <a:rPr lang="en-US"/>
              <a:t>                     71% stay as Paraprofessionals   </a:t>
            </a:r>
          </a:p>
          <a:p>
            <a:r>
              <a:rPr lang="en-US"/>
              <a:t>                 2% stay as Teacher    </a:t>
            </a:r>
          </a:p>
          <a:p>
            <a:r>
              <a:rPr lang="en-US"/>
              <a:t>                     27% will Exit  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C17FB3-D349-FAB2-DE2F-89123F8D585A}"/>
              </a:ext>
            </a:extLst>
          </p:cNvPr>
          <p:cNvSpPr txBox="1"/>
          <p:nvPr/>
        </p:nvSpPr>
        <p:spPr>
          <a:xfrm>
            <a:off x="6327935" y="1917253"/>
            <a:ext cx="5161280" cy="203132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/>
              <a:t>"An educator is a </a:t>
            </a:r>
            <a:r>
              <a:rPr lang="en-US" b="1"/>
              <a:t>Teacher</a:t>
            </a:r>
            <a:r>
              <a:rPr lang="en-US"/>
              <a:t> this year. </a:t>
            </a:r>
          </a:p>
          <a:p>
            <a:r>
              <a:rPr lang="en-US"/>
              <a:t>What happens next year ?"</a:t>
            </a:r>
          </a:p>
          <a:p>
            <a:endParaRPr lang="en-US"/>
          </a:p>
          <a:p>
            <a:r>
              <a:rPr lang="en-US"/>
              <a:t>                        91% stay as </a:t>
            </a:r>
            <a:r>
              <a:rPr lang="en-US">
                <a:latin typeface="Times New Roman"/>
                <a:cs typeface="Times New Roman"/>
              </a:rPr>
              <a:t>Teacher </a:t>
            </a:r>
            <a:r>
              <a:rPr lang="en-US"/>
              <a:t>   </a:t>
            </a:r>
          </a:p>
          <a:p>
            <a:r>
              <a:rPr lang="en-US"/>
              <a:t>                    8% will exit    </a:t>
            </a:r>
          </a:p>
          <a:p>
            <a:r>
              <a:rPr lang="en-US"/>
              <a:t>         ~1% moves on another Role 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CA81EF-A78F-8BFC-B7F3-A6151185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3" t="23611" r="68600" b="65575"/>
          <a:stretch/>
        </p:blipFill>
        <p:spPr>
          <a:xfrm>
            <a:off x="4102148" y="4686060"/>
            <a:ext cx="4147354" cy="144274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6CCB26-8E60-80B8-636B-3103EC9AD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54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FD902A-8682-29EF-574A-C36EEE7B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3" t="23611" r="68600" b="65575"/>
          <a:stretch/>
        </p:blipFill>
        <p:spPr>
          <a:xfrm>
            <a:off x="7193280" y="2946400"/>
            <a:ext cx="4147354" cy="144274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DDCAD97-DFE8-CDC2-384E-15B951A98A65}"/>
              </a:ext>
            </a:extLst>
          </p:cNvPr>
          <p:cNvGrpSpPr/>
          <p:nvPr/>
        </p:nvGrpSpPr>
        <p:grpSpPr>
          <a:xfrm>
            <a:off x="320040" y="2387600"/>
            <a:ext cx="5455932" cy="4003042"/>
            <a:chOff x="0" y="2499360"/>
            <a:chExt cx="5455932" cy="400304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26CC99A-31E9-C2D3-5FAF-3E2D6B1E9BD4}"/>
                </a:ext>
              </a:extLst>
            </p:cNvPr>
            <p:cNvGrpSpPr/>
            <p:nvPr/>
          </p:nvGrpSpPr>
          <p:grpSpPr>
            <a:xfrm>
              <a:off x="0" y="2499360"/>
              <a:ext cx="5455932" cy="4003042"/>
              <a:chOff x="0" y="2326640"/>
              <a:chExt cx="5455932" cy="4003042"/>
            </a:xfrm>
          </p:grpSpPr>
          <p:pic>
            <p:nvPicPr>
              <p:cNvPr id="3" name="Picture 2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F369D073-F0FE-AE58-B6A0-700CA3C97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7333" t="29630" r="7917" b="12000"/>
              <a:stretch/>
            </p:blipFill>
            <p:spPr>
              <a:xfrm>
                <a:off x="0" y="2326640"/>
                <a:ext cx="5455932" cy="4003042"/>
              </a:xfrm>
              <a:prstGeom prst="rect">
                <a:avLst/>
              </a:prstGeom>
            </p:spPr>
          </p:pic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7D00C5F-23C7-81C8-2859-E879802E5ABD}"/>
                  </a:ext>
                </a:extLst>
              </p:cNvPr>
              <p:cNvSpPr/>
              <p:nvPr/>
            </p:nvSpPr>
            <p:spPr>
              <a:xfrm>
                <a:off x="1714138" y="4223863"/>
                <a:ext cx="190007" cy="2347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00D80B-47A9-7598-9784-B12D95AC0902}"/>
                  </a:ext>
                </a:extLst>
              </p:cNvPr>
              <p:cNvSpPr txBox="1"/>
              <p:nvPr/>
            </p:nvSpPr>
            <p:spPr>
              <a:xfrm>
                <a:off x="1657246" y="4224889"/>
                <a:ext cx="487680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200">
                    <a:latin typeface="Times New Roman"/>
                    <a:cs typeface="Times New Roman"/>
                  </a:rPr>
                  <a:t>0.02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FEFC8B1-BD0B-CCAE-7C1F-CDF1FA0FB987}"/>
                  </a:ext>
                </a:extLst>
              </p:cNvPr>
              <p:cNvSpPr/>
              <p:nvPr/>
            </p:nvSpPr>
            <p:spPr>
              <a:xfrm>
                <a:off x="1419497" y="4223863"/>
                <a:ext cx="190007" cy="2347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26CCAE-356A-1835-EB09-1A7D2692DD93}"/>
                </a:ext>
              </a:extLst>
            </p:cNvPr>
            <p:cNvSpPr/>
            <p:nvPr/>
          </p:nvSpPr>
          <p:spPr>
            <a:xfrm>
              <a:off x="681792" y="3433351"/>
              <a:ext cx="891085" cy="537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666A724-F868-3577-37A0-32434CF7C83D}"/>
              </a:ext>
            </a:extLst>
          </p:cNvPr>
          <p:cNvSpPr txBox="1"/>
          <p:nvPr/>
        </p:nvSpPr>
        <p:spPr>
          <a:xfrm>
            <a:off x="1138045" y="1311026"/>
            <a:ext cx="107340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latin typeface="Times New Roman"/>
                <a:cs typeface="Times New Roman"/>
              </a:rPr>
              <a:t>Key Idea: Next-year role depends on the </a:t>
            </a:r>
            <a:r>
              <a:rPr lang="en-US" sz="2000" i="1">
                <a:solidFill>
                  <a:srgbClr val="FF0000"/>
                </a:solidFill>
                <a:latin typeface="Times New Roman"/>
                <a:cs typeface="Times New Roman"/>
              </a:rPr>
              <a:t>Current</a:t>
            </a:r>
            <a:r>
              <a:rPr lang="en-US" sz="2000" i="1">
                <a:latin typeface="Times New Roman"/>
                <a:cs typeface="Times New Roman"/>
              </a:rPr>
              <a:t> role (memoryless), via these ''transition'' probabilities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C29AAA5-D128-D96B-F751-EDB65FB5AEF2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0520" cy="8226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/>
              <a:t>Markov Process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98B2F4-F56D-9642-17D0-AAF311F6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4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25</Slides>
  <Notes>23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UNDERSTANDING TEACHER ATTRITION IN NEBRASKA: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32</cp:revision>
  <dcterms:created xsi:type="dcterms:W3CDTF">2013-07-15T20:26:40Z</dcterms:created>
  <dcterms:modified xsi:type="dcterms:W3CDTF">2025-05-15T05:40:48Z</dcterms:modified>
</cp:coreProperties>
</file>